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305" r:id="rId4"/>
    <p:sldId id="257" r:id="rId5"/>
    <p:sldId id="258" r:id="rId6"/>
    <p:sldId id="259" r:id="rId7"/>
    <p:sldId id="307" r:id="rId8"/>
    <p:sldId id="308" r:id="rId9"/>
    <p:sldId id="309" r:id="rId10"/>
    <p:sldId id="310" r:id="rId11"/>
    <p:sldId id="311" r:id="rId12"/>
    <p:sldId id="312" r:id="rId13"/>
    <p:sldId id="313" r:id="rId14"/>
    <p:sldId id="314" r:id="rId15"/>
    <p:sldId id="315" r:id="rId16"/>
    <p:sldId id="316" r:id="rId17"/>
    <p:sldId id="317" r:id="rId18"/>
    <p:sldId id="318" r:id="rId19"/>
    <p:sldId id="319" r:id="rId20"/>
    <p:sldId id="320" r:id="rId21"/>
    <p:sldId id="321" r:id="rId22"/>
    <p:sldId id="322" r:id="rId23"/>
    <p:sldId id="323" r:id="rId24"/>
    <p:sldId id="272" r:id="rId2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48" d="100"/>
          <a:sy n="48" d="100"/>
        </p:scale>
        <p:origin x="-1315" y="-1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E67503-A371-4126-8DD8-FB4C4A8BB608}" type="doc">
      <dgm:prSet loTypeId="urn:microsoft.com/office/officeart/2009/3/layout/StepUpProcess" loCatId="process" qsTypeId="urn:microsoft.com/office/officeart/2005/8/quickstyle/simple1" qsCatId="simple" csTypeId="urn:microsoft.com/office/officeart/2005/8/colors/colorful1" csCatId="colorful" phldr="1"/>
      <dgm:spPr/>
      <dgm:t>
        <a:bodyPr/>
        <a:lstStyle/>
        <a:p>
          <a:endParaRPr lang="es-MX"/>
        </a:p>
      </dgm:t>
    </dgm:pt>
    <dgm:pt modelId="{0CF08D85-F6D6-4875-9A70-E052510D9324}">
      <dgm:prSet phldrT="[Texto]" custT="1"/>
      <dgm:spPr/>
      <dgm:t>
        <a:bodyPr/>
        <a:lstStyle/>
        <a:p>
          <a:r>
            <a:rPr lang="es-MX" sz="3200" dirty="0" smtClean="0">
              <a:latin typeface="Arial" panose="020B0604020202020204" pitchFamily="34" charset="0"/>
              <a:cs typeface="Arial" panose="020B0604020202020204" pitchFamily="34" charset="0"/>
            </a:rPr>
            <a:t>Código de comercio de 1884</a:t>
          </a:r>
          <a:endParaRPr lang="es-MX" sz="3200" dirty="0">
            <a:latin typeface="Arial" panose="020B0604020202020204" pitchFamily="34" charset="0"/>
            <a:cs typeface="Arial" panose="020B0604020202020204" pitchFamily="34" charset="0"/>
          </a:endParaRPr>
        </a:p>
      </dgm:t>
    </dgm:pt>
    <dgm:pt modelId="{BB5D07C1-A3F3-473E-88E1-141A61547FCA}" type="parTrans" cxnId="{EF92ABA6-5363-4208-93F4-E572739C22A3}">
      <dgm:prSet/>
      <dgm:spPr/>
      <dgm:t>
        <a:bodyPr/>
        <a:lstStyle/>
        <a:p>
          <a:endParaRPr lang="es-MX"/>
        </a:p>
      </dgm:t>
    </dgm:pt>
    <dgm:pt modelId="{1B9F8591-7B32-4619-A186-A1D47806E4CF}" type="sibTrans" cxnId="{EF92ABA6-5363-4208-93F4-E572739C22A3}">
      <dgm:prSet/>
      <dgm:spPr/>
      <dgm:t>
        <a:bodyPr/>
        <a:lstStyle/>
        <a:p>
          <a:endParaRPr lang="es-MX"/>
        </a:p>
      </dgm:t>
    </dgm:pt>
    <dgm:pt modelId="{DA998D02-35E4-48E0-8E65-7EB0A371824B}">
      <dgm:prSet phldrT="[Texto]" custT="1"/>
      <dgm:spPr/>
      <dgm:t>
        <a:bodyPr/>
        <a:lstStyle/>
        <a:p>
          <a:r>
            <a:rPr lang="es-MX" sz="3200" dirty="0" smtClean="0">
              <a:latin typeface="Arial" panose="020B0604020202020204" pitchFamily="34" charset="0"/>
              <a:cs typeface="Arial" panose="020B0604020202020204" pitchFamily="34" charset="0"/>
            </a:rPr>
            <a:t>Ley general de sociedades mercantiles</a:t>
          </a:r>
          <a:r>
            <a:rPr lang="es-MX" sz="3600" dirty="0" smtClean="0"/>
            <a:t>.</a:t>
          </a:r>
          <a:endParaRPr lang="es-MX" sz="3600" dirty="0"/>
        </a:p>
      </dgm:t>
    </dgm:pt>
    <dgm:pt modelId="{26C2565F-83C2-4ED3-9A93-EBA9BEBF3A4A}" type="parTrans" cxnId="{BFBFD9B4-51ED-4E99-9F00-A59B2B66D75E}">
      <dgm:prSet/>
      <dgm:spPr/>
      <dgm:t>
        <a:bodyPr/>
        <a:lstStyle/>
        <a:p>
          <a:endParaRPr lang="es-MX"/>
        </a:p>
      </dgm:t>
    </dgm:pt>
    <dgm:pt modelId="{4CF0A4FA-0A68-4A1A-8D86-E04E60F20220}" type="sibTrans" cxnId="{BFBFD9B4-51ED-4E99-9F00-A59B2B66D75E}">
      <dgm:prSet/>
      <dgm:spPr/>
      <dgm:t>
        <a:bodyPr/>
        <a:lstStyle/>
        <a:p>
          <a:endParaRPr lang="es-MX"/>
        </a:p>
      </dgm:t>
    </dgm:pt>
    <dgm:pt modelId="{6016A885-60C3-432B-A986-88D27117FFBF}" type="pres">
      <dgm:prSet presAssocID="{51E67503-A371-4126-8DD8-FB4C4A8BB608}" presName="rootnode" presStyleCnt="0">
        <dgm:presLayoutVars>
          <dgm:chMax/>
          <dgm:chPref/>
          <dgm:dir/>
          <dgm:animLvl val="lvl"/>
        </dgm:presLayoutVars>
      </dgm:prSet>
      <dgm:spPr/>
      <dgm:t>
        <a:bodyPr/>
        <a:lstStyle/>
        <a:p>
          <a:endParaRPr lang="es-MX"/>
        </a:p>
      </dgm:t>
    </dgm:pt>
    <dgm:pt modelId="{FD82B021-4D82-4863-9497-41C0DD0DE9C2}" type="pres">
      <dgm:prSet presAssocID="{0CF08D85-F6D6-4875-9A70-E052510D9324}" presName="composite" presStyleCnt="0"/>
      <dgm:spPr/>
    </dgm:pt>
    <dgm:pt modelId="{D4E8D23F-D04B-4D2E-9F35-BFEA7E893EE9}" type="pres">
      <dgm:prSet presAssocID="{0CF08D85-F6D6-4875-9A70-E052510D9324}" presName="LShape" presStyleLbl="alignNode1" presStyleIdx="0" presStyleCnt="3"/>
      <dgm:spPr/>
    </dgm:pt>
    <dgm:pt modelId="{F73797BA-CDB7-417B-8D38-DEA6D932E337}" type="pres">
      <dgm:prSet presAssocID="{0CF08D85-F6D6-4875-9A70-E052510D9324}" presName="ParentText" presStyleLbl="revTx" presStyleIdx="0" presStyleCnt="2">
        <dgm:presLayoutVars>
          <dgm:chMax val="0"/>
          <dgm:chPref val="0"/>
          <dgm:bulletEnabled val="1"/>
        </dgm:presLayoutVars>
      </dgm:prSet>
      <dgm:spPr/>
      <dgm:t>
        <a:bodyPr/>
        <a:lstStyle/>
        <a:p>
          <a:endParaRPr lang="es-MX"/>
        </a:p>
      </dgm:t>
    </dgm:pt>
    <dgm:pt modelId="{50E880F3-E977-490F-9646-729EC0417D21}" type="pres">
      <dgm:prSet presAssocID="{0CF08D85-F6D6-4875-9A70-E052510D9324}" presName="Triangle" presStyleLbl="alignNode1" presStyleIdx="1" presStyleCnt="3"/>
      <dgm:spPr/>
    </dgm:pt>
    <dgm:pt modelId="{DB9381A6-14DA-41C5-B365-475B2D309A72}" type="pres">
      <dgm:prSet presAssocID="{1B9F8591-7B32-4619-A186-A1D47806E4CF}" presName="sibTrans" presStyleCnt="0"/>
      <dgm:spPr/>
    </dgm:pt>
    <dgm:pt modelId="{0F588B6B-DB31-4C89-9973-D3F148F86BBC}" type="pres">
      <dgm:prSet presAssocID="{1B9F8591-7B32-4619-A186-A1D47806E4CF}" presName="space" presStyleCnt="0"/>
      <dgm:spPr/>
    </dgm:pt>
    <dgm:pt modelId="{9D5F9C23-013E-45B9-84DF-2E1DE2B2C433}" type="pres">
      <dgm:prSet presAssocID="{DA998D02-35E4-48E0-8E65-7EB0A371824B}" presName="composite" presStyleCnt="0"/>
      <dgm:spPr/>
    </dgm:pt>
    <dgm:pt modelId="{199A615D-CC35-4E6F-9A5C-29DE8F33F786}" type="pres">
      <dgm:prSet presAssocID="{DA998D02-35E4-48E0-8E65-7EB0A371824B}" presName="LShape" presStyleLbl="alignNode1" presStyleIdx="2" presStyleCnt="3"/>
      <dgm:spPr/>
    </dgm:pt>
    <dgm:pt modelId="{7D91D3EA-A5A7-413B-9D6B-0C23E225C062}" type="pres">
      <dgm:prSet presAssocID="{DA998D02-35E4-48E0-8E65-7EB0A371824B}" presName="ParentText" presStyleLbl="revTx" presStyleIdx="1" presStyleCnt="2">
        <dgm:presLayoutVars>
          <dgm:chMax val="0"/>
          <dgm:chPref val="0"/>
          <dgm:bulletEnabled val="1"/>
        </dgm:presLayoutVars>
      </dgm:prSet>
      <dgm:spPr/>
      <dgm:t>
        <a:bodyPr/>
        <a:lstStyle/>
        <a:p>
          <a:endParaRPr lang="es-MX"/>
        </a:p>
      </dgm:t>
    </dgm:pt>
  </dgm:ptLst>
  <dgm:cxnLst>
    <dgm:cxn modelId="{BFBFD9B4-51ED-4E99-9F00-A59B2B66D75E}" srcId="{51E67503-A371-4126-8DD8-FB4C4A8BB608}" destId="{DA998D02-35E4-48E0-8E65-7EB0A371824B}" srcOrd="1" destOrd="0" parTransId="{26C2565F-83C2-4ED3-9A93-EBA9BEBF3A4A}" sibTransId="{4CF0A4FA-0A68-4A1A-8D86-E04E60F20220}"/>
    <dgm:cxn modelId="{8358F680-4B20-441E-A44F-01CF3C4458D6}" type="presOf" srcId="{DA998D02-35E4-48E0-8E65-7EB0A371824B}" destId="{7D91D3EA-A5A7-413B-9D6B-0C23E225C062}" srcOrd="0" destOrd="0" presId="urn:microsoft.com/office/officeart/2009/3/layout/StepUpProcess"/>
    <dgm:cxn modelId="{8F0777F2-CFA4-45F6-9C4B-F5764A009D59}" type="presOf" srcId="{0CF08D85-F6D6-4875-9A70-E052510D9324}" destId="{F73797BA-CDB7-417B-8D38-DEA6D932E337}" srcOrd="0" destOrd="0" presId="urn:microsoft.com/office/officeart/2009/3/layout/StepUpProcess"/>
    <dgm:cxn modelId="{98AAAC91-C17E-4B4D-9092-EA12035AA568}" type="presOf" srcId="{51E67503-A371-4126-8DD8-FB4C4A8BB608}" destId="{6016A885-60C3-432B-A986-88D27117FFBF}" srcOrd="0" destOrd="0" presId="urn:microsoft.com/office/officeart/2009/3/layout/StepUpProcess"/>
    <dgm:cxn modelId="{EF92ABA6-5363-4208-93F4-E572739C22A3}" srcId="{51E67503-A371-4126-8DD8-FB4C4A8BB608}" destId="{0CF08D85-F6D6-4875-9A70-E052510D9324}" srcOrd="0" destOrd="0" parTransId="{BB5D07C1-A3F3-473E-88E1-141A61547FCA}" sibTransId="{1B9F8591-7B32-4619-A186-A1D47806E4CF}"/>
    <dgm:cxn modelId="{B9A03C8D-FEAA-4E3D-93C6-B34F3A04BE39}" type="presParOf" srcId="{6016A885-60C3-432B-A986-88D27117FFBF}" destId="{FD82B021-4D82-4863-9497-41C0DD0DE9C2}" srcOrd="0" destOrd="0" presId="urn:microsoft.com/office/officeart/2009/3/layout/StepUpProcess"/>
    <dgm:cxn modelId="{0008ACD0-A064-412D-BB5D-14844E1D996B}" type="presParOf" srcId="{FD82B021-4D82-4863-9497-41C0DD0DE9C2}" destId="{D4E8D23F-D04B-4D2E-9F35-BFEA7E893EE9}" srcOrd="0" destOrd="0" presId="urn:microsoft.com/office/officeart/2009/3/layout/StepUpProcess"/>
    <dgm:cxn modelId="{F42A46F2-FB3B-42EC-85BF-84513C5D2876}" type="presParOf" srcId="{FD82B021-4D82-4863-9497-41C0DD0DE9C2}" destId="{F73797BA-CDB7-417B-8D38-DEA6D932E337}" srcOrd="1" destOrd="0" presId="urn:microsoft.com/office/officeart/2009/3/layout/StepUpProcess"/>
    <dgm:cxn modelId="{029192B1-E64F-4327-BB92-E5D6A38E4075}" type="presParOf" srcId="{FD82B021-4D82-4863-9497-41C0DD0DE9C2}" destId="{50E880F3-E977-490F-9646-729EC0417D21}" srcOrd="2" destOrd="0" presId="urn:microsoft.com/office/officeart/2009/3/layout/StepUpProcess"/>
    <dgm:cxn modelId="{B37B6F8D-EB93-4530-9DAA-6CD6E72DCDC7}" type="presParOf" srcId="{6016A885-60C3-432B-A986-88D27117FFBF}" destId="{DB9381A6-14DA-41C5-B365-475B2D309A72}" srcOrd="1" destOrd="0" presId="urn:microsoft.com/office/officeart/2009/3/layout/StepUpProcess"/>
    <dgm:cxn modelId="{CC031643-6C66-4AC9-A621-D57D6EA77695}" type="presParOf" srcId="{DB9381A6-14DA-41C5-B365-475B2D309A72}" destId="{0F588B6B-DB31-4C89-9973-D3F148F86BBC}" srcOrd="0" destOrd="0" presId="urn:microsoft.com/office/officeart/2009/3/layout/StepUpProcess"/>
    <dgm:cxn modelId="{48485395-4995-4958-8FC8-48470A69CA5F}" type="presParOf" srcId="{6016A885-60C3-432B-A986-88D27117FFBF}" destId="{9D5F9C23-013E-45B9-84DF-2E1DE2B2C433}" srcOrd="2" destOrd="0" presId="urn:microsoft.com/office/officeart/2009/3/layout/StepUpProcess"/>
    <dgm:cxn modelId="{28C721D4-543D-48A0-AD37-0FC687ED3628}" type="presParOf" srcId="{9D5F9C23-013E-45B9-84DF-2E1DE2B2C433}" destId="{199A615D-CC35-4E6F-9A5C-29DE8F33F786}" srcOrd="0" destOrd="0" presId="urn:microsoft.com/office/officeart/2009/3/layout/StepUpProcess"/>
    <dgm:cxn modelId="{5715B4E5-0FA6-482B-83E2-E634F5AAB4B3}" type="presParOf" srcId="{9D5F9C23-013E-45B9-84DF-2E1DE2B2C433}" destId="{7D91D3EA-A5A7-413B-9D6B-0C23E225C062}"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0584089-FECA-415C-99DA-7A658511D007}"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s-MX"/>
        </a:p>
      </dgm:t>
    </dgm:pt>
    <dgm:pt modelId="{557A16FA-F721-4AEF-B249-410E16E01C5D}">
      <dgm:prSet phldrT="[Texto]" custT="1"/>
      <dgm:spPr/>
      <dgm:t>
        <a:bodyPr/>
        <a:lstStyle/>
        <a:p>
          <a:r>
            <a:rPr lang="es-MX" sz="4800" dirty="0" smtClean="0">
              <a:latin typeface="Arial" panose="020B0604020202020204" pitchFamily="34" charset="0"/>
              <a:cs typeface="Arial" panose="020B0604020202020204" pitchFamily="34" charset="0"/>
            </a:rPr>
            <a:t>Cesión </a:t>
          </a:r>
          <a:endParaRPr lang="es-MX" sz="4800" dirty="0">
            <a:latin typeface="Arial" panose="020B0604020202020204" pitchFamily="34" charset="0"/>
            <a:cs typeface="Arial" panose="020B0604020202020204" pitchFamily="34" charset="0"/>
          </a:endParaRPr>
        </a:p>
      </dgm:t>
    </dgm:pt>
    <dgm:pt modelId="{3E94CE77-F589-4271-BD3C-12D13A4DC8EB}" type="parTrans" cxnId="{34217062-9483-423B-9F52-5612AA04BD99}">
      <dgm:prSet/>
      <dgm:spPr/>
      <dgm:t>
        <a:bodyPr/>
        <a:lstStyle/>
        <a:p>
          <a:endParaRPr lang="es-MX"/>
        </a:p>
      </dgm:t>
    </dgm:pt>
    <dgm:pt modelId="{28773C4C-2E73-4DCC-9ADF-59C116461AC4}" type="sibTrans" cxnId="{34217062-9483-423B-9F52-5612AA04BD99}">
      <dgm:prSet/>
      <dgm:spPr/>
      <dgm:t>
        <a:bodyPr/>
        <a:lstStyle/>
        <a:p>
          <a:endParaRPr lang="es-MX"/>
        </a:p>
      </dgm:t>
    </dgm:pt>
    <dgm:pt modelId="{AF60A319-D258-46C4-AC14-45E7ABE43A8F}">
      <dgm:prSet phldrT="[Texto]" custT="1"/>
      <dgm:spPr/>
      <dgm:t>
        <a:bodyPr/>
        <a:lstStyle/>
        <a:p>
          <a:r>
            <a:rPr lang="es-MX" sz="4800" dirty="0" smtClean="0">
              <a:latin typeface="Arial" panose="020B0604020202020204" pitchFamily="34" charset="0"/>
              <a:cs typeface="Arial" panose="020B0604020202020204" pitchFamily="34" charset="0"/>
            </a:rPr>
            <a:t>Herencia.</a:t>
          </a:r>
          <a:endParaRPr lang="es-MX" sz="4800" dirty="0">
            <a:latin typeface="Arial" panose="020B0604020202020204" pitchFamily="34" charset="0"/>
            <a:cs typeface="Arial" panose="020B0604020202020204" pitchFamily="34" charset="0"/>
          </a:endParaRPr>
        </a:p>
      </dgm:t>
    </dgm:pt>
    <dgm:pt modelId="{00B36B97-A3F6-4847-8E9A-67C4EA2DAA3A}" type="parTrans" cxnId="{21955D24-B836-4DA5-95EB-41E2514A639E}">
      <dgm:prSet/>
      <dgm:spPr/>
      <dgm:t>
        <a:bodyPr/>
        <a:lstStyle/>
        <a:p>
          <a:endParaRPr lang="es-MX"/>
        </a:p>
      </dgm:t>
    </dgm:pt>
    <dgm:pt modelId="{2BCE768D-DEE3-45A9-AAE5-C985CB1B0BF2}" type="sibTrans" cxnId="{21955D24-B836-4DA5-95EB-41E2514A639E}">
      <dgm:prSet/>
      <dgm:spPr/>
      <dgm:t>
        <a:bodyPr/>
        <a:lstStyle/>
        <a:p>
          <a:endParaRPr lang="es-MX"/>
        </a:p>
      </dgm:t>
    </dgm:pt>
    <dgm:pt modelId="{207B8AF0-972E-4175-AC6C-F1D8F120CF93}" type="pres">
      <dgm:prSet presAssocID="{90584089-FECA-415C-99DA-7A658511D007}" presName="diagram" presStyleCnt="0">
        <dgm:presLayoutVars>
          <dgm:dir/>
          <dgm:resizeHandles val="exact"/>
        </dgm:presLayoutVars>
      </dgm:prSet>
      <dgm:spPr/>
      <dgm:t>
        <a:bodyPr/>
        <a:lstStyle/>
        <a:p>
          <a:endParaRPr lang="es-MX"/>
        </a:p>
      </dgm:t>
    </dgm:pt>
    <dgm:pt modelId="{65E04485-5A6E-45D0-A766-9CC690F85C83}" type="pres">
      <dgm:prSet presAssocID="{557A16FA-F721-4AEF-B249-410E16E01C5D}" presName="node" presStyleLbl="node1" presStyleIdx="0" presStyleCnt="2">
        <dgm:presLayoutVars>
          <dgm:bulletEnabled val="1"/>
        </dgm:presLayoutVars>
      </dgm:prSet>
      <dgm:spPr/>
      <dgm:t>
        <a:bodyPr/>
        <a:lstStyle/>
        <a:p>
          <a:endParaRPr lang="es-MX"/>
        </a:p>
      </dgm:t>
    </dgm:pt>
    <dgm:pt modelId="{5CBD9751-620C-4FC7-843D-04D85A08EF2D}" type="pres">
      <dgm:prSet presAssocID="{28773C4C-2E73-4DCC-9ADF-59C116461AC4}" presName="sibTrans" presStyleCnt="0"/>
      <dgm:spPr/>
    </dgm:pt>
    <dgm:pt modelId="{6DD67F17-3845-4712-9E67-C5B0FF8A1C5D}" type="pres">
      <dgm:prSet presAssocID="{AF60A319-D258-46C4-AC14-45E7ABE43A8F}" presName="node" presStyleLbl="node1" presStyleIdx="1" presStyleCnt="2">
        <dgm:presLayoutVars>
          <dgm:bulletEnabled val="1"/>
        </dgm:presLayoutVars>
      </dgm:prSet>
      <dgm:spPr/>
      <dgm:t>
        <a:bodyPr/>
        <a:lstStyle/>
        <a:p>
          <a:endParaRPr lang="es-MX"/>
        </a:p>
      </dgm:t>
    </dgm:pt>
  </dgm:ptLst>
  <dgm:cxnLst>
    <dgm:cxn modelId="{003D3D70-AE25-4498-925F-99937B25468F}" type="presOf" srcId="{AF60A319-D258-46C4-AC14-45E7ABE43A8F}" destId="{6DD67F17-3845-4712-9E67-C5B0FF8A1C5D}" srcOrd="0" destOrd="0" presId="urn:microsoft.com/office/officeart/2005/8/layout/default"/>
    <dgm:cxn modelId="{9B0E9658-E6A9-4B3F-8A1E-2D432B432615}" type="presOf" srcId="{90584089-FECA-415C-99DA-7A658511D007}" destId="{207B8AF0-972E-4175-AC6C-F1D8F120CF93}" srcOrd="0" destOrd="0" presId="urn:microsoft.com/office/officeart/2005/8/layout/default"/>
    <dgm:cxn modelId="{21955D24-B836-4DA5-95EB-41E2514A639E}" srcId="{90584089-FECA-415C-99DA-7A658511D007}" destId="{AF60A319-D258-46C4-AC14-45E7ABE43A8F}" srcOrd="1" destOrd="0" parTransId="{00B36B97-A3F6-4847-8E9A-67C4EA2DAA3A}" sibTransId="{2BCE768D-DEE3-45A9-AAE5-C985CB1B0BF2}"/>
    <dgm:cxn modelId="{14DAA41B-27B3-4223-BA9A-A5F60FB0BFA7}" type="presOf" srcId="{557A16FA-F721-4AEF-B249-410E16E01C5D}" destId="{65E04485-5A6E-45D0-A766-9CC690F85C83}" srcOrd="0" destOrd="0" presId="urn:microsoft.com/office/officeart/2005/8/layout/default"/>
    <dgm:cxn modelId="{34217062-9483-423B-9F52-5612AA04BD99}" srcId="{90584089-FECA-415C-99DA-7A658511D007}" destId="{557A16FA-F721-4AEF-B249-410E16E01C5D}" srcOrd="0" destOrd="0" parTransId="{3E94CE77-F589-4271-BD3C-12D13A4DC8EB}" sibTransId="{28773C4C-2E73-4DCC-9ADF-59C116461AC4}"/>
    <dgm:cxn modelId="{D8FD3AEF-B082-4DE4-9FC5-732A2BBB6ABC}" type="presParOf" srcId="{207B8AF0-972E-4175-AC6C-F1D8F120CF93}" destId="{65E04485-5A6E-45D0-A766-9CC690F85C83}" srcOrd="0" destOrd="0" presId="urn:microsoft.com/office/officeart/2005/8/layout/default"/>
    <dgm:cxn modelId="{5684B363-BE15-4DAF-8708-3822E5E2E887}" type="presParOf" srcId="{207B8AF0-972E-4175-AC6C-F1D8F120CF93}" destId="{5CBD9751-620C-4FC7-843D-04D85A08EF2D}" srcOrd="1" destOrd="0" presId="urn:microsoft.com/office/officeart/2005/8/layout/default"/>
    <dgm:cxn modelId="{A3A9F60B-1786-4C6A-A3E4-805F344A428F}" type="presParOf" srcId="{207B8AF0-972E-4175-AC6C-F1D8F120CF93}" destId="{6DD67F17-3845-4712-9E67-C5B0FF8A1C5D}"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C8540BC-2CC5-402F-BAEA-EB34470C77A1}"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s-MX"/>
        </a:p>
      </dgm:t>
    </dgm:pt>
    <dgm:pt modelId="{8E881784-455C-4D11-9692-27FEAD711BD9}">
      <dgm:prSet phldrT="[Texto]" custT="1"/>
      <dgm:spPr/>
      <dgm:t>
        <a:bodyPr/>
        <a:lstStyle/>
        <a:p>
          <a:pPr algn="just"/>
          <a:r>
            <a:rPr lang="es-MX" sz="1600" b="1" dirty="0" smtClean="0">
              <a:solidFill>
                <a:schemeClr val="bg1"/>
              </a:solidFill>
              <a:latin typeface="Arial" panose="020B0604020202020204" pitchFamily="34" charset="0"/>
              <a:cs typeface="Arial" panose="020B0604020202020204" pitchFamily="34" charset="0"/>
            </a:rPr>
            <a:t>I.- Por uso de la firma o del capital social para negocios propios; </a:t>
          </a:r>
          <a:endParaRPr lang="es-MX" sz="1600" b="1" dirty="0">
            <a:solidFill>
              <a:schemeClr val="bg1"/>
            </a:solidFill>
            <a:latin typeface="Arial" panose="020B0604020202020204" pitchFamily="34" charset="0"/>
            <a:cs typeface="Arial" panose="020B0604020202020204" pitchFamily="34" charset="0"/>
          </a:endParaRPr>
        </a:p>
      </dgm:t>
    </dgm:pt>
    <dgm:pt modelId="{E03E3FD6-BF21-4ED8-A479-0B4CAB2D896B}" type="parTrans" cxnId="{F26BDAA3-C3C7-4739-A55E-E2A623838F4D}">
      <dgm:prSet/>
      <dgm:spPr/>
      <dgm:t>
        <a:bodyPr/>
        <a:lstStyle/>
        <a:p>
          <a:endParaRPr lang="es-MX"/>
        </a:p>
      </dgm:t>
    </dgm:pt>
    <dgm:pt modelId="{E04DD569-1AFC-4739-B04F-E786DBD2705C}" type="sibTrans" cxnId="{F26BDAA3-C3C7-4739-A55E-E2A623838F4D}">
      <dgm:prSet/>
      <dgm:spPr/>
      <dgm:t>
        <a:bodyPr/>
        <a:lstStyle/>
        <a:p>
          <a:endParaRPr lang="es-MX"/>
        </a:p>
      </dgm:t>
    </dgm:pt>
    <dgm:pt modelId="{6BFD3AF9-C0F3-4815-99AB-25319EB82EF3}">
      <dgm:prSet custT="1"/>
      <dgm:spPr/>
      <dgm:t>
        <a:bodyPr/>
        <a:lstStyle/>
        <a:p>
          <a:pPr algn="just"/>
          <a:r>
            <a:rPr lang="es-MX" sz="1600" b="1" dirty="0" smtClean="0">
              <a:solidFill>
                <a:schemeClr val="bg1"/>
              </a:solidFill>
              <a:latin typeface="Arial" panose="020B0604020202020204" pitchFamily="34" charset="0"/>
              <a:cs typeface="Arial" panose="020B0604020202020204" pitchFamily="34" charset="0"/>
            </a:rPr>
            <a:t>II.- Por infracción al pacto social; </a:t>
          </a:r>
          <a:endParaRPr lang="es-MX" sz="1600" b="1" dirty="0">
            <a:solidFill>
              <a:schemeClr val="bg1"/>
            </a:solidFill>
            <a:latin typeface="Arial" panose="020B0604020202020204" pitchFamily="34" charset="0"/>
            <a:cs typeface="Arial" panose="020B0604020202020204" pitchFamily="34" charset="0"/>
          </a:endParaRPr>
        </a:p>
      </dgm:t>
    </dgm:pt>
    <dgm:pt modelId="{497613C2-CE6D-4E53-A407-BA21BD66B1B3}" type="parTrans" cxnId="{A6242568-010D-4248-BBB3-9B38251D8C1F}">
      <dgm:prSet/>
      <dgm:spPr/>
      <dgm:t>
        <a:bodyPr/>
        <a:lstStyle/>
        <a:p>
          <a:endParaRPr lang="es-MX"/>
        </a:p>
      </dgm:t>
    </dgm:pt>
    <dgm:pt modelId="{7AE83557-AD3F-4321-9447-957CC49EC817}" type="sibTrans" cxnId="{A6242568-010D-4248-BBB3-9B38251D8C1F}">
      <dgm:prSet/>
      <dgm:spPr/>
      <dgm:t>
        <a:bodyPr/>
        <a:lstStyle/>
        <a:p>
          <a:endParaRPr lang="es-MX"/>
        </a:p>
      </dgm:t>
    </dgm:pt>
    <dgm:pt modelId="{1FC6CA2A-F574-4236-889B-004E70FB4712}">
      <dgm:prSet custT="1"/>
      <dgm:spPr/>
      <dgm:t>
        <a:bodyPr/>
        <a:lstStyle/>
        <a:p>
          <a:pPr algn="just"/>
          <a:r>
            <a:rPr lang="es-MX" sz="1600" b="1" dirty="0" smtClean="0">
              <a:solidFill>
                <a:schemeClr val="bg1"/>
              </a:solidFill>
              <a:latin typeface="Arial" panose="020B0604020202020204" pitchFamily="34" charset="0"/>
              <a:cs typeface="Arial" panose="020B0604020202020204" pitchFamily="34" charset="0"/>
            </a:rPr>
            <a:t>III.- Por infracción a las disposiciones legales que rijan el contrato social; </a:t>
          </a:r>
          <a:endParaRPr lang="es-MX" sz="1600" b="1" dirty="0">
            <a:solidFill>
              <a:schemeClr val="bg1"/>
            </a:solidFill>
            <a:latin typeface="Arial" panose="020B0604020202020204" pitchFamily="34" charset="0"/>
            <a:cs typeface="Arial" panose="020B0604020202020204" pitchFamily="34" charset="0"/>
          </a:endParaRPr>
        </a:p>
      </dgm:t>
    </dgm:pt>
    <dgm:pt modelId="{4C47C638-9FBF-4626-BE2B-B937C7395974}" type="parTrans" cxnId="{951BDFF7-86D7-493E-8F2C-8E42FD4D2BDB}">
      <dgm:prSet/>
      <dgm:spPr/>
      <dgm:t>
        <a:bodyPr/>
        <a:lstStyle/>
        <a:p>
          <a:endParaRPr lang="es-MX"/>
        </a:p>
      </dgm:t>
    </dgm:pt>
    <dgm:pt modelId="{D51A3C89-B99D-4102-ADB0-A0CDA11E3D8B}" type="sibTrans" cxnId="{951BDFF7-86D7-493E-8F2C-8E42FD4D2BDB}">
      <dgm:prSet/>
      <dgm:spPr/>
      <dgm:t>
        <a:bodyPr/>
        <a:lstStyle/>
        <a:p>
          <a:endParaRPr lang="es-MX"/>
        </a:p>
      </dgm:t>
    </dgm:pt>
    <dgm:pt modelId="{C36B0731-192A-453A-BFD4-6FD885F5B7F1}">
      <dgm:prSet custT="1"/>
      <dgm:spPr/>
      <dgm:t>
        <a:bodyPr/>
        <a:lstStyle/>
        <a:p>
          <a:pPr algn="just"/>
          <a:r>
            <a:rPr lang="es-MX" sz="1600" b="1" dirty="0" smtClean="0">
              <a:solidFill>
                <a:schemeClr val="bg1"/>
              </a:solidFill>
              <a:latin typeface="Arial" panose="020B0604020202020204" pitchFamily="34" charset="0"/>
              <a:cs typeface="Arial" panose="020B0604020202020204" pitchFamily="34" charset="0"/>
            </a:rPr>
            <a:t>IV.- Por comisión de actos fraudulentos o dolosos contra la compañía; </a:t>
          </a:r>
          <a:endParaRPr lang="es-MX" sz="1600" b="1" dirty="0">
            <a:solidFill>
              <a:schemeClr val="bg1"/>
            </a:solidFill>
            <a:latin typeface="Arial" panose="020B0604020202020204" pitchFamily="34" charset="0"/>
            <a:cs typeface="Arial" panose="020B0604020202020204" pitchFamily="34" charset="0"/>
          </a:endParaRPr>
        </a:p>
      </dgm:t>
    </dgm:pt>
    <dgm:pt modelId="{B3B57C29-95C4-4E9F-90DC-6E8FC9C819E0}" type="parTrans" cxnId="{558B5FC2-505D-4E57-A1A9-FC3134329635}">
      <dgm:prSet/>
      <dgm:spPr/>
      <dgm:t>
        <a:bodyPr/>
        <a:lstStyle/>
        <a:p>
          <a:endParaRPr lang="es-MX"/>
        </a:p>
      </dgm:t>
    </dgm:pt>
    <dgm:pt modelId="{D0D04859-1AC9-44D8-A4AA-6055F2A5D7F9}" type="sibTrans" cxnId="{558B5FC2-505D-4E57-A1A9-FC3134329635}">
      <dgm:prSet/>
      <dgm:spPr/>
      <dgm:t>
        <a:bodyPr/>
        <a:lstStyle/>
        <a:p>
          <a:endParaRPr lang="es-MX"/>
        </a:p>
      </dgm:t>
    </dgm:pt>
    <dgm:pt modelId="{57B0E824-163B-4BC9-9B41-1140DCD401E7}" type="pres">
      <dgm:prSet presAssocID="{FC8540BC-2CC5-402F-BAEA-EB34470C77A1}" presName="diagram" presStyleCnt="0">
        <dgm:presLayoutVars>
          <dgm:dir/>
          <dgm:resizeHandles val="exact"/>
        </dgm:presLayoutVars>
      </dgm:prSet>
      <dgm:spPr/>
      <dgm:t>
        <a:bodyPr/>
        <a:lstStyle/>
        <a:p>
          <a:endParaRPr lang="es-MX"/>
        </a:p>
      </dgm:t>
    </dgm:pt>
    <dgm:pt modelId="{E925159E-0D56-4D8F-85E1-0886FEBF673C}" type="pres">
      <dgm:prSet presAssocID="{8E881784-455C-4D11-9692-27FEAD711BD9}" presName="node" presStyleLbl="node1" presStyleIdx="0" presStyleCnt="4">
        <dgm:presLayoutVars>
          <dgm:bulletEnabled val="1"/>
        </dgm:presLayoutVars>
      </dgm:prSet>
      <dgm:spPr/>
      <dgm:t>
        <a:bodyPr/>
        <a:lstStyle/>
        <a:p>
          <a:endParaRPr lang="es-MX"/>
        </a:p>
      </dgm:t>
    </dgm:pt>
    <dgm:pt modelId="{85139D51-7818-490B-8275-5EAABACFC696}" type="pres">
      <dgm:prSet presAssocID="{E04DD569-1AFC-4739-B04F-E786DBD2705C}" presName="sibTrans" presStyleCnt="0"/>
      <dgm:spPr/>
    </dgm:pt>
    <dgm:pt modelId="{D0BD5CFC-399D-47A4-87FA-0A835C49D78E}" type="pres">
      <dgm:prSet presAssocID="{6BFD3AF9-C0F3-4815-99AB-25319EB82EF3}" presName="node" presStyleLbl="node1" presStyleIdx="1" presStyleCnt="4">
        <dgm:presLayoutVars>
          <dgm:bulletEnabled val="1"/>
        </dgm:presLayoutVars>
      </dgm:prSet>
      <dgm:spPr/>
      <dgm:t>
        <a:bodyPr/>
        <a:lstStyle/>
        <a:p>
          <a:endParaRPr lang="es-MX"/>
        </a:p>
      </dgm:t>
    </dgm:pt>
    <dgm:pt modelId="{F1D90D68-1037-46EC-8A8F-E247E316C833}" type="pres">
      <dgm:prSet presAssocID="{7AE83557-AD3F-4321-9447-957CC49EC817}" presName="sibTrans" presStyleCnt="0"/>
      <dgm:spPr/>
    </dgm:pt>
    <dgm:pt modelId="{C9B456C9-C8A2-4572-8A5F-96C14AC27429}" type="pres">
      <dgm:prSet presAssocID="{1FC6CA2A-F574-4236-889B-004E70FB4712}" presName="node" presStyleLbl="node1" presStyleIdx="2" presStyleCnt="4">
        <dgm:presLayoutVars>
          <dgm:bulletEnabled val="1"/>
        </dgm:presLayoutVars>
      </dgm:prSet>
      <dgm:spPr/>
      <dgm:t>
        <a:bodyPr/>
        <a:lstStyle/>
        <a:p>
          <a:endParaRPr lang="es-MX"/>
        </a:p>
      </dgm:t>
    </dgm:pt>
    <dgm:pt modelId="{84C1EB9A-2937-4703-BFA3-1F37F3B92CF1}" type="pres">
      <dgm:prSet presAssocID="{D51A3C89-B99D-4102-ADB0-A0CDA11E3D8B}" presName="sibTrans" presStyleCnt="0"/>
      <dgm:spPr/>
    </dgm:pt>
    <dgm:pt modelId="{5BC351DB-2E1A-464D-8769-100DC445249F}" type="pres">
      <dgm:prSet presAssocID="{C36B0731-192A-453A-BFD4-6FD885F5B7F1}" presName="node" presStyleLbl="node1" presStyleIdx="3" presStyleCnt="4">
        <dgm:presLayoutVars>
          <dgm:bulletEnabled val="1"/>
        </dgm:presLayoutVars>
      </dgm:prSet>
      <dgm:spPr/>
      <dgm:t>
        <a:bodyPr/>
        <a:lstStyle/>
        <a:p>
          <a:endParaRPr lang="es-MX"/>
        </a:p>
      </dgm:t>
    </dgm:pt>
  </dgm:ptLst>
  <dgm:cxnLst>
    <dgm:cxn modelId="{951BDFF7-86D7-493E-8F2C-8E42FD4D2BDB}" srcId="{FC8540BC-2CC5-402F-BAEA-EB34470C77A1}" destId="{1FC6CA2A-F574-4236-889B-004E70FB4712}" srcOrd="2" destOrd="0" parTransId="{4C47C638-9FBF-4626-BE2B-B937C7395974}" sibTransId="{D51A3C89-B99D-4102-ADB0-A0CDA11E3D8B}"/>
    <dgm:cxn modelId="{A6242568-010D-4248-BBB3-9B38251D8C1F}" srcId="{FC8540BC-2CC5-402F-BAEA-EB34470C77A1}" destId="{6BFD3AF9-C0F3-4815-99AB-25319EB82EF3}" srcOrd="1" destOrd="0" parTransId="{497613C2-CE6D-4E53-A407-BA21BD66B1B3}" sibTransId="{7AE83557-AD3F-4321-9447-957CC49EC817}"/>
    <dgm:cxn modelId="{558B5FC2-505D-4E57-A1A9-FC3134329635}" srcId="{FC8540BC-2CC5-402F-BAEA-EB34470C77A1}" destId="{C36B0731-192A-453A-BFD4-6FD885F5B7F1}" srcOrd="3" destOrd="0" parTransId="{B3B57C29-95C4-4E9F-90DC-6E8FC9C819E0}" sibTransId="{D0D04859-1AC9-44D8-A4AA-6055F2A5D7F9}"/>
    <dgm:cxn modelId="{FC45F588-3956-4D2F-9945-690AA7FFF558}" type="presOf" srcId="{1FC6CA2A-F574-4236-889B-004E70FB4712}" destId="{C9B456C9-C8A2-4572-8A5F-96C14AC27429}" srcOrd="0" destOrd="0" presId="urn:microsoft.com/office/officeart/2005/8/layout/default"/>
    <dgm:cxn modelId="{40DB7997-F65F-4321-8D69-D2E2CF0A3550}" type="presOf" srcId="{C36B0731-192A-453A-BFD4-6FD885F5B7F1}" destId="{5BC351DB-2E1A-464D-8769-100DC445249F}" srcOrd="0" destOrd="0" presId="urn:microsoft.com/office/officeart/2005/8/layout/default"/>
    <dgm:cxn modelId="{99C99C40-F22F-44BB-B0EB-11F4EE11BB66}" type="presOf" srcId="{8E881784-455C-4D11-9692-27FEAD711BD9}" destId="{E925159E-0D56-4D8F-85E1-0886FEBF673C}" srcOrd="0" destOrd="0" presId="urn:microsoft.com/office/officeart/2005/8/layout/default"/>
    <dgm:cxn modelId="{F26BDAA3-C3C7-4739-A55E-E2A623838F4D}" srcId="{FC8540BC-2CC5-402F-BAEA-EB34470C77A1}" destId="{8E881784-455C-4D11-9692-27FEAD711BD9}" srcOrd="0" destOrd="0" parTransId="{E03E3FD6-BF21-4ED8-A479-0B4CAB2D896B}" sibTransId="{E04DD569-1AFC-4739-B04F-E786DBD2705C}"/>
    <dgm:cxn modelId="{FB684E0A-DFC6-4CC2-95FC-BB8947B946B4}" type="presOf" srcId="{6BFD3AF9-C0F3-4815-99AB-25319EB82EF3}" destId="{D0BD5CFC-399D-47A4-87FA-0A835C49D78E}" srcOrd="0" destOrd="0" presId="urn:microsoft.com/office/officeart/2005/8/layout/default"/>
    <dgm:cxn modelId="{08A38C94-FFA6-47F4-B27D-E0557C59EEBE}" type="presOf" srcId="{FC8540BC-2CC5-402F-BAEA-EB34470C77A1}" destId="{57B0E824-163B-4BC9-9B41-1140DCD401E7}" srcOrd="0" destOrd="0" presId="urn:microsoft.com/office/officeart/2005/8/layout/default"/>
    <dgm:cxn modelId="{00F965E3-3C4D-4FEE-A8AC-093914FC53CF}" type="presParOf" srcId="{57B0E824-163B-4BC9-9B41-1140DCD401E7}" destId="{E925159E-0D56-4D8F-85E1-0886FEBF673C}" srcOrd="0" destOrd="0" presId="urn:microsoft.com/office/officeart/2005/8/layout/default"/>
    <dgm:cxn modelId="{9B095DC0-DC49-4173-9647-800EBA2A63C9}" type="presParOf" srcId="{57B0E824-163B-4BC9-9B41-1140DCD401E7}" destId="{85139D51-7818-490B-8275-5EAABACFC696}" srcOrd="1" destOrd="0" presId="urn:microsoft.com/office/officeart/2005/8/layout/default"/>
    <dgm:cxn modelId="{DC192F26-0719-4F78-81E2-AB686760138E}" type="presParOf" srcId="{57B0E824-163B-4BC9-9B41-1140DCD401E7}" destId="{D0BD5CFC-399D-47A4-87FA-0A835C49D78E}" srcOrd="2" destOrd="0" presId="urn:microsoft.com/office/officeart/2005/8/layout/default"/>
    <dgm:cxn modelId="{6533EB27-62AD-4A4F-A7E4-36BDDA809BAE}" type="presParOf" srcId="{57B0E824-163B-4BC9-9B41-1140DCD401E7}" destId="{F1D90D68-1037-46EC-8A8F-E247E316C833}" srcOrd="3" destOrd="0" presId="urn:microsoft.com/office/officeart/2005/8/layout/default"/>
    <dgm:cxn modelId="{87C89DB4-9653-41AB-9448-BE82E05B28E7}" type="presParOf" srcId="{57B0E824-163B-4BC9-9B41-1140DCD401E7}" destId="{C9B456C9-C8A2-4572-8A5F-96C14AC27429}" srcOrd="4" destOrd="0" presId="urn:microsoft.com/office/officeart/2005/8/layout/default"/>
    <dgm:cxn modelId="{A87ED7E1-F762-4D4D-88A0-1D13F1EB77DA}" type="presParOf" srcId="{57B0E824-163B-4BC9-9B41-1140DCD401E7}" destId="{84C1EB9A-2937-4703-BFA3-1F37F3B92CF1}" srcOrd="5" destOrd="0" presId="urn:microsoft.com/office/officeart/2005/8/layout/default"/>
    <dgm:cxn modelId="{86EB5636-20D9-4520-8666-1536526E8FE9}" type="presParOf" srcId="{57B0E824-163B-4BC9-9B41-1140DCD401E7}" destId="{5BC351DB-2E1A-464D-8769-100DC445249F}"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19/03/2014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19/03/2014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19/03/2014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19/03/2014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19/03/2014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19/03/2014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19/03/2014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19/03/2014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19/03/2014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19/03/2014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19/03/2014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19/03/2014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4.xml.rels><?xml version="1.0" encoding="UTF-8" standalone="yes"?>
<Relationships xmlns="http://schemas.openxmlformats.org/package/2006/relationships"><Relationship Id="rId2" Type="http://schemas.openxmlformats.org/officeDocument/2006/relationships/hyperlink" Target="http://www.diputados.gob.mx/LeyesBiblio/pdf/144.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3539430"/>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a:t>
            </a:r>
            <a:r>
              <a:rPr lang="es-MX" sz="2800" b="1" dirty="0" smtClean="0">
                <a:solidFill>
                  <a:prstClr val="black"/>
                </a:solidFill>
                <a:latin typeface="Arial" pitchFamily="34" charset="0"/>
                <a:cs typeface="Arial" pitchFamily="34" charset="0"/>
              </a:rPr>
              <a:t>Contaduría.</a:t>
            </a:r>
            <a:endParaRPr lang="es-MX" sz="2800" b="1" dirty="0" smtClean="0">
              <a:solidFill>
                <a:prstClr val="black"/>
              </a:solidFill>
              <a:latin typeface="Arial" pitchFamily="34" charset="0"/>
              <a:cs typeface="Arial" pitchFamily="34" charset="0"/>
            </a:endParaRP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a:t>
            </a:r>
            <a:r>
              <a:rPr lang="es-ES" sz="2800" b="1" dirty="0" smtClean="0">
                <a:latin typeface="Arial" panose="020B0604020202020204" pitchFamily="34" charset="0"/>
                <a:cs typeface="Arial" panose="020B0604020202020204" pitchFamily="34" charset="0"/>
              </a:rPr>
              <a:t> Sociedad de responsabilidad limitada.</a:t>
            </a:r>
            <a:endParaRPr lang="es-MX" sz="2800" b="1" dirty="0">
              <a:solidFill>
                <a:prstClr val="black"/>
              </a:solidFill>
              <a:latin typeface="Arial" pitchFamily="34" charset="0"/>
              <a:cs typeface="Arial" pitchFamily="34" charset="0"/>
            </a:endParaRPr>
          </a:p>
          <a:p>
            <a:pPr algn="ctr"/>
            <a:endParaRPr lang="es-MX" sz="2800" b="1" dirty="0" smtClean="0">
              <a:solidFill>
                <a:prstClr val="black"/>
              </a:solidFill>
              <a:latin typeface="Arial" pitchFamily="34" charset="0"/>
              <a:cs typeface="Arial" pitchFamily="34" charset="0"/>
            </a:endParaRPr>
          </a:p>
          <a:p>
            <a:pPr algn="ctr"/>
            <a:r>
              <a:rPr lang="es-MX" sz="2800" b="1" dirty="0" smtClean="0">
                <a:solidFill>
                  <a:prstClr val="black"/>
                </a:solidFill>
                <a:latin typeface="Arial" pitchFamily="34" charset="0"/>
                <a:cs typeface="Arial" pitchFamily="34" charset="0"/>
              </a:rPr>
              <a:t>Lic. Rosa Ortiz Hernández.</a:t>
            </a:r>
          </a:p>
          <a:p>
            <a:pPr algn="ctr"/>
            <a:endParaRPr lang="es-MX" sz="2800" b="1" dirty="0">
              <a:solidFill>
                <a:prstClr val="black"/>
              </a:solidFill>
              <a:latin typeface="Arial" pitchFamily="34" charset="0"/>
              <a:cs typeface="Arial" pitchFamily="34" charset="0"/>
            </a:endParaRPr>
          </a:p>
          <a:p>
            <a:pPr algn="ctr"/>
            <a:r>
              <a:rPr lang="es-MX" sz="2800" b="1" dirty="0" smtClean="0">
                <a:solidFill>
                  <a:prstClr val="black"/>
                </a:solidFill>
                <a:latin typeface="Arial" pitchFamily="34" charset="0"/>
                <a:cs typeface="Arial" pitchFamily="34" charset="0"/>
              </a:rPr>
              <a:t>Enero – Junio 2014</a:t>
            </a:r>
            <a:endParaRPr lang="es-MX" sz="28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dirty="0" smtClean="0">
                <a:latin typeface="Arial" panose="020B0604020202020204" pitchFamily="34" charset="0"/>
                <a:cs typeface="Arial" panose="020B0604020202020204" pitchFamily="34" charset="0"/>
              </a:rPr>
              <a:t>Nombre de persona extraña a la sociedad.</a:t>
            </a:r>
            <a:endParaRPr lang="es-MX" b="1" dirty="0">
              <a:latin typeface="Arial" panose="020B0604020202020204" pitchFamily="34" charset="0"/>
              <a:cs typeface="Arial" panose="020B0604020202020204" pitchFamily="34" charset="0"/>
            </a:endParaRPr>
          </a:p>
        </p:txBody>
      </p:sp>
      <p:sp>
        <p:nvSpPr>
          <p:cNvPr id="4" name="3 Nube"/>
          <p:cNvSpPr/>
          <p:nvPr/>
        </p:nvSpPr>
        <p:spPr>
          <a:xfrm>
            <a:off x="2195736" y="1700808"/>
            <a:ext cx="5616624" cy="3672408"/>
          </a:xfrm>
          <a:prstGeom prst="cloud">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a:latin typeface="Arial" panose="020B0604020202020204" pitchFamily="34" charset="0"/>
                <a:cs typeface="Arial" panose="020B0604020202020204" pitchFamily="34" charset="0"/>
              </a:rPr>
              <a:t>Cualquiera persona extraña a la sociedad que haga figurar o permita que figure su nombre en la razón social, responderá de las operaciones sociales hasta por el monto de la mayor de las aportaciones. </a:t>
            </a:r>
          </a:p>
        </p:txBody>
      </p:sp>
    </p:spTree>
    <p:extLst>
      <p:ext uri="{BB962C8B-B14F-4D97-AF65-F5344CB8AC3E}">
        <p14:creationId xmlns:p14="http://schemas.microsoft.com/office/powerpoint/2010/main" val="31288824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59832" y="476672"/>
            <a:ext cx="2884944" cy="548640"/>
          </a:xfrm>
        </p:spPr>
        <p:txBody>
          <a:bodyPr>
            <a:normAutofit fontScale="90000"/>
          </a:bodyPr>
          <a:lstStyle/>
          <a:p>
            <a:pPr algn="ctr"/>
            <a:r>
              <a:rPr lang="es-MX" dirty="0" smtClean="0">
                <a:latin typeface="Arial" panose="020B0604020202020204" pitchFamily="34" charset="0"/>
                <a:cs typeface="Arial" panose="020B0604020202020204" pitchFamily="34" charset="0"/>
              </a:rPr>
              <a:t>socios</a:t>
            </a:r>
            <a:endParaRPr lang="es-MX" dirty="0">
              <a:latin typeface="Arial" panose="020B0604020202020204" pitchFamily="34" charset="0"/>
              <a:cs typeface="Arial" panose="020B0604020202020204" pitchFamily="34" charset="0"/>
            </a:endParaRPr>
          </a:p>
        </p:txBody>
      </p:sp>
      <p:sp>
        <p:nvSpPr>
          <p:cNvPr id="4" name="3 Nube"/>
          <p:cNvSpPr/>
          <p:nvPr/>
        </p:nvSpPr>
        <p:spPr>
          <a:xfrm>
            <a:off x="2699792" y="1628800"/>
            <a:ext cx="3744416" cy="3263334"/>
          </a:xfrm>
          <a:prstGeom prst="cloud">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latin typeface="Arial" panose="020B0604020202020204" pitchFamily="34" charset="0"/>
                <a:cs typeface="Arial" panose="020B0604020202020204" pitchFamily="34" charset="0"/>
              </a:rPr>
              <a:t>Máximo 50 socios.</a:t>
            </a:r>
          </a:p>
        </p:txBody>
      </p:sp>
    </p:spTree>
    <p:extLst>
      <p:ext uri="{BB962C8B-B14F-4D97-AF65-F5344CB8AC3E}">
        <p14:creationId xmlns:p14="http://schemas.microsoft.com/office/powerpoint/2010/main" val="7939032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635896" y="404664"/>
            <a:ext cx="2092856" cy="548640"/>
          </a:xfrm>
        </p:spPr>
        <p:txBody>
          <a:bodyPr>
            <a:normAutofit fontScale="90000"/>
          </a:bodyPr>
          <a:lstStyle/>
          <a:p>
            <a:r>
              <a:rPr lang="es-MX" dirty="0" smtClean="0">
                <a:latin typeface="Arial" panose="020B0604020202020204" pitchFamily="34" charset="0"/>
                <a:cs typeface="Arial" panose="020B0604020202020204" pitchFamily="34" charset="0"/>
              </a:rPr>
              <a:t>Capital</a:t>
            </a:r>
            <a:endParaRPr lang="es-MX" dirty="0">
              <a:latin typeface="Arial" panose="020B0604020202020204" pitchFamily="34" charset="0"/>
              <a:cs typeface="Arial" panose="020B0604020202020204" pitchFamily="34" charset="0"/>
            </a:endParaRPr>
          </a:p>
        </p:txBody>
      </p:sp>
      <p:sp>
        <p:nvSpPr>
          <p:cNvPr id="4" name="3 Nube"/>
          <p:cNvSpPr/>
          <p:nvPr/>
        </p:nvSpPr>
        <p:spPr>
          <a:xfrm>
            <a:off x="1907704" y="1340768"/>
            <a:ext cx="6264696" cy="3744416"/>
          </a:xfrm>
          <a:prstGeom prst="cloud">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b="1" dirty="0" smtClean="0">
                <a:latin typeface="Arial" panose="020B0604020202020204" pitchFamily="34" charset="0"/>
                <a:cs typeface="Arial" panose="020B0604020202020204" pitchFamily="34" charset="0"/>
              </a:rPr>
              <a:t>Se establece en el contrato social; se dividirá en partes sociales que podrán ser de valor y categoría desiguales, pero que en todo caso serán de un múltiplo de un peso. </a:t>
            </a:r>
          </a:p>
          <a:p>
            <a:pPr algn="just"/>
            <a:r>
              <a:rPr lang="es-MX" b="1" dirty="0" smtClean="0">
                <a:latin typeface="Arial" panose="020B0604020202020204" pitchFamily="34" charset="0"/>
                <a:cs typeface="Arial" panose="020B0604020202020204" pitchFamily="34" charset="0"/>
              </a:rPr>
              <a:t>Y al constituirse debe estar íntegramente suscrito y exhibido por lo menos, el  50% del valor de cada parte social. </a:t>
            </a:r>
          </a:p>
        </p:txBody>
      </p:sp>
    </p:spTree>
    <p:extLst>
      <p:ext uri="{BB962C8B-B14F-4D97-AF65-F5344CB8AC3E}">
        <p14:creationId xmlns:p14="http://schemas.microsoft.com/office/powerpoint/2010/main" val="32530594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MX" sz="4000" dirty="0" smtClean="0">
                <a:latin typeface="Arial" panose="020B0604020202020204" pitchFamily="34" charset="0"/>
                <a:cs typeface="Arial" panose="020B0604020202020204" pitchFamily="34" charset="0"/>
              </a:rPr>
              <a:t>Parte social</a:t>
            </a:r>
            <a:endParaRPr lang="es-MX" sz="4000" dirty="0">
              <a:latin typeface="Arial" panose="020B0604020202020204" pitchFamily="34" charset="0"/>
              <a:cs typeface="Arial" panose="020B0604020202020204" pitchFamily="34" charset="0"/>
            </a:endParaRPr>
          </a:p>
        </p:txBody>
      </p:sp>
      <p:sp>
        <p:nvSpPr>
          <p:cNvPr id="4" name="3 Nube"/>
          <p:cNvSpPr/>
          <p:nvPr/>
        </p:nvSpPr>
        <p:spPr>
          <a:xfrm>
            <a:off x="2051720" y="1556792"/>
            <a:ext cx="5040560" cy="2952328"/>
          </a:xfrm>
          <a:prstGeom prst="cloud">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solidFill>
                  <a:schemeClr val="tx1"/>
                </a:solidFill>
                <a:latin typeface="Arial" panose="020B0604020202020204" pitchFamily="34" charset="0"/>
                <a:cs typeface="Arial" panose="020B0604020202020204" pitchFamily="34" charset="0"/>
              </a:rPr>
              <a:t>Aportación que hace un socio en la sociedad; se le llama </a:t>
            </a:r>
            <a:r>
              <a:rPr lang="es-MX" b="1" i="1" u="sng" dirty="0" smtClean="0">
                <a:solidFill>
                  <a:schemeClr val="tx1"/>
                </a:solidFill>
                <a:latin typeface="Arial" panose="020B0604020202020204" pitchFamily="34" charset="0"/>
                <a:cs typeface="Arial" panose="020B0604020202020204" pitchFamily="34" charset="0"/>
              </a:rPr>
              <a:t>cuota</a:t>
            </a:r>
            <a:r>
              <a:rPr lang="es-MX" b="1" dirty="0" smtClean="0">
                <a:solidFill>
                  <a:schemeClr val="tx1"/>
                </a:solidFill>
                <a:latin typeface="Arial" panose="020B0604020202020204" pitchFamily="34" charset="0"/>
                <a:cs typeface="Arial" panose="020B0604020202020204" pitchFamily="34" charset="0"/>
              </a:rPr>
              <a:t> en las sociedades de personas y acción en las sociedades de capital.</a:t>
            </a:r>
            <a:endParaRPr lang="es-MX"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06028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MX" sz="4000" dirty="0" smtClean="0">
                <a:latin typeface="Arial" panose="020B0604020202020204" pitchFamily="34" charset="0"/>
                <a:cs typeface="Arial" panose="020B0604020202020204" pitchFamily="34" charset="0"/>
              </a:rPr>
              <a:t>Transmisión  de la parte social</a:t>
            </a:r>
            <a:endParaRPr lang="es-MX" sz="4000" dirty="0">
              <a:latin typeface="Arial" panose="020B0604020202020204" pitchFamily="34" charset="0"/>
              <a:cs typeface="Arial" panose="020B0604020202020204" pitchFamily="34" charset="0"/>
            </a:endParaRPr>
          </a:p>
        </p:txBody>
      </p:sp>
      <p:graphicFrame>
        <p:nvGraphicFramePr>
          <p:cNvPr id="6" name="5 Marcador de contenido"/>
          <p:cNvGraphicFramePr>
            <a:graphicFrameLocks noGrp="1"/>
          </p:cNvGraphicFramePr>
          <p:nvPr>
            <p:ph idx="1"/>
            <p:extLst>
              <p:ext uri="{D42A27DB-BD31-4B8C-83A1-F6EECF244321}">
                <p14:modId xmlns:p14="http://schemas.microsoft.com/office/powerpoint/2010/main" val="4235745143"/>
              </p:ext>
            </p:extLst>
          </p:nvPr>
        </p:nvGraphicFramePr>
        <p:xfrm>
          <a:off x="755576" y="1556792"/>
          <a:ext cx="7521575" cy="3579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687030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93324" y="476672"/>
            <a:ext cx="6701368" cy="548640"/>
          </a:xfrm>
        </p:spPr>
        <p:txBody>
          <a:bodyPr>
            <a:normAutofit fontScale="90000"/>
          </a:bodyPr>
          <a:lstStyle/>
          <a:p>
            <a:r>
              <a:rPr lang="es-MX" dirty="0" smtClean="0">
                <a:latin typeface="Arial" panose="020B0604020202020204" pitchFamily="34" charset="0"/>
                <a:cs typeface="Arial" panose="020B0604020202020204" pitchFamily="34" charset="0"/>
              </a:rPr>
              <a:t>Cesión de partes sociales.</a:t>
            </a:r>
            <a:endParaRPr lang="es-MX" dirty="0">
              <a:latin typeface="Arial" panose="020B0604020202020204" pitchFamily="34" charset="0"/>
              <a:cs typeface="Arial" panose="020B0604020202020204" pitchFamily="34" charset="0"/>
            </a:endParaRPr>
          </a:p>
        </p:txBody>
      </p:sp>
      <p:sp>
        <p:nvSpPr>
          <p:cNvPr id="4" name="3 Nube"/>
          <p:cNvSpPr/>
          <p:nvPr/>
        </p:nvSpPr>
        <p:spPr>
          <a:xfrm>
            <a:off x="755576" y="2204864"/>
            <a:ext cx="3384376" cy="2724904"/>
          </a:xfrm>
          <a:prstGeom prst="cloud">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400" b="1" dirty="0" smtClean="0">
                <a:latin typeface="Arial" panose="020B0604020202020204" pitchFamily="34" charset="0"/>
                <a:cs typeface="Arial" panose="020B0604020202020204" pitchFamily="34" charset="0"/>
              </a:rPr>
              <a:t>Bastará </a:t>
            </a:r>
            <a:r>
              <a:rPr lang="es-MX" sz="1400" b="1" dirty="0">
                <a:latin typeface="Arial" panose="020B0604020202020204" pitchFamily="34" charset="0"/>
                <a:cs typeface="Arial" panose="020B0604020202020204" pitchFamily="34" charset="0"/>
              </a:rPr>
              <a:t>el consentimiento de los socios que representen la mayoría del capital social, excepto cuando los estatutos dispongan una proporción mayor. </a:t>
            </a:r>
          </a:p>
        </p:txBody>
      </p:sp>
      <p:sp>
        <p:nvSpPr>
          <p:cNvPr id="5" name="4 Nube"/>
          <p:cNvSpPr/>
          <p:nvPr/>
        </p:nvSpPr>
        <p:spPr>
          <a:xfrm>
            <a:off x="4644008" y="1556792"/>
            <a:ext cx="3996952" cy="4248472"/>
          </a:xfrm>
          <a:prstGeom prst="cloud">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400" b="1" dirty="0" smtClean="0">
                <a:latin typeface="Arial" panose="020B0604020202020204" pitchFamily="34" charset="0"/>
                <a:cs typeface="Arial" panose="020B0604020202020204" pitchFamily="34" charset="0"/>
              </a:rPr>
              <a:t>Si es en </a:t>
            </a:r>
            <a:r>
              <a:rPr lang="es-MX" sz="1400" b="1" dirty="0">
                <a:latin typeface="Arial" panose="020B0604020202020204" pitchFamily="34" charset="0"/>
                <a:cs typeface="Arial" panose="020B0604020202020204" pitchFamily="34" charset="0"/>
              </a:rPr>
              <a:t>favor de una persona extraña a la sociedad, los socios tendrán el derecho del tanto y gozarán de un plazo de quince días para ejercitarlo, contado desde la fecha de la junta en que se hubiere otorgado la autorización. Si fuesen varios los socios que quieran usar de este derecho, les competerá a todos ellos en proporción a sus aportaciones.</a:t>
            </a:r>
            <a:r>
              <a:rPr lang="es-MX" sz="1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9471418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7340" y="404664"/>
            <a:ext cx="6485344" cy="548640"/>
          </a:xfrm>
        </p:spPr>
        <p:txBody>
          <a:bodyPr>
            <a:normAutofit fontScale="90000"/>
          </a:bodyPr>
          <a:lstStyle/>
          <a:p>
            <a:r>
              <a:rPr lang="es-MX" b="1" dirty="0" smtClean="0"/>
              <a:t>Transmisión por herencia</a:t>
            </a:r>
            <a:endParaRPr lang="es-MX" b="1" dirty="0"/>
          </a:p>
        </p:txBody>
      </p:sp>
      <p:sp>
        <p:nvSpPr>
          <p:cNvPr id="4" name="3 Nube"/>
          <p:cNvSpPr/>
          <p:nvPr/>
        </p:nvSpPr>
        <p:spPr>
          <a:xfrm>
            <a:off x="2267744" y="1268760"/>
            <a:ext cx="5328592" cy="3960440"/>
          </a:xfrm>
          <a:prstGeom prst="cloud">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600" b="1" dirty="0" smtClean="0">
                <a:solidFill>
                  <a:schemeClr val="bg1"/>
                </a:solidFill>
                <a:latin typeface="Arial" panose="020B0604020202020204" pitchFamily="34" charset="0"/>
                <a:cs typeface="Arial" panose="020B0604020202020204" pitchFamily="34" charset="0"/>
              </a:rPr>
              <a:t>No </a:t>
            </a:r>
            <a:r>
              <a:rPr lang="es-MX" sz="1600" b="1" dirty="0">
                <a:solidFill>
                  <a:schemeClr val="bg1"/>
                </a:solidFill>
                <a:latin typeface="Arial" panose="020B0604020202020204" pitchFamily="34" charset="0"/>
                <a:cs typeface="Arial" panose="020B0604020202020204" pitchFamily="34" charset="0"/>
              </a:rPr>
              <a:t>requerirá el consentimiento de los socios, salvo pacto que prevea la disolución de la sociedad por la muerte de uno de ellos, o que disponga la liquidación de la parte social que corresponda al socio difunto, en el caso de que la sociedad no continúe con los herederos de éste. </a:t>
            </a:r>
          </a:p>
        </p:txBody>
      </p:sp>
    </p:spTree>
    <p:extLst>
      <p:ext uri="{BB962C8B-B14F-4D97-AF65-F5344CB8AC3E}">
        <p14:creationId xmlns:p14="http://schemas.microsoft.com/office/powerpoint/2010/main" val="23817208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095716" y="764704"/>
            <a:ext cx="4952568" cy="548640"/>
          </a:xfrm>
        </p:spPr>
        <p:txBody>
          <a:bodyPr>
            <a:normAutofit fontScale="90000"/>
          </a:bodyPr>
          <a:lstStyle/>
          <a:p>
            <a:pPr algn="just"/>
            <a:r>
              <a:rPr lang="es-MX" dirty="0" smtClean="0">
                <a:latin typeface="Arial" panose="020B0604020202020204" pitchFamily="34" charset="0"/>
                <a:cs typeface="Arial" panose="020B0604020202020204" pitchFamily="34" charset="0"/>
              </a:rPr>
              <a:t>Partes sociales.</a:t>
            </a:r>
            <a:endParaRPr lang="es-MX" dirty="0">
              <a:latin typeface="Arial" panose="020B0604020202020204" pitchFamily="34" charset="0"/>
              <a:cs typeface="Arial" panose="020B0604020202020204" pitchFamily="34" charset="0"/>
            </a:endParaRPr>
          </a:p>
        </p:txBody>
      </p:sp>
      <p:sp>
        <p:nvSpPr>
          <p:cNvPr id="4" name="3 Nube"/>
          <p:cNvSpPr/>
          <p:nvPr/>
        </p:nvSpPr>
        <p:spPr>
          <a:xfrm>
            <a:off x="2483768" y="2492896"/>
            <a:ext cx="4176464" cy="2592288"/>
          </a:xfrm>
          <a:prstGeom prst="cloud">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solidFill>
                  <a:schemeClr val="bg1"/>
                </a:solidFill>
              </a:rPr>
              <a:t>Son indivisibles.  Salvo que se permita en el contrato de sociedad, el derecho de división y el de cesión parcial</a:t>
            </a:r>
            <a:endParaRPr lang="es-MX" b="1" dirty="0">
              <a:solidFill>
                <a:schemeClr val="bg1"/>
              </a:solidFill>
            </a:endParaRPr>
          </a:p>
        </p:txBody>
      </p:sp>
    </p:spTree>
    <p:extLst>
      <p:ext uri="{BB962C8B-B14F-4D97-AF65-F5344CB8AC3E}">
        <p14:creationId xmlns:p14="http://schemas.microsoft.com/office/powerpoint/2010/main" val="1888256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77400" y="692696"/>
            <a:ext cx="5261208" cy="548640"/>
          </a:xfrm>
        </p:spPr>
        <p:txBody>
          <a:bodyPr>
            <a:normAutofit fontScale="90000"/>
          </a:bodyPr>
          <a:lstStyle/>
          <a:p>
            <a:r>
              <a:rPr lang="es-MX" dirty="0" smtClean="0">
                <a:latin typeface="Arial" panose="020B0604020202020204" pitchFamily="34" charset="0"/>
                <a:cs typeface="Arial" panose="020B0604020202020204" pitchFamily="34" charset="0"/>
              </a:rPr>
              <a:t>Aumento del capital</a:t>
            </a:r>
            <a:endParaRPr lang="es-MX" dirty="0">
              <a:latin typeface="Arial" panose="020B0604020202020204" pitchFamily="34" charset="0"/>
              <a:cs typeface="Arial" panose="020B0604020202020204" pitchFamily="34" charset="0"/>
            </a:endParaRPr>
          </a:p>
        </p:txBody>
      </p:sp>
      <p:sp>
        <p:nvSpPr>
          <p:cNvPr id="4" name="3 Nube"/>
          <p:cNvSpPr/>
          <p:nvPr/>
        </p:nvSpPr>
        <p:spPr>
          <a:xfrm>
            <a:off x="3419872" y="1989192"/>
            <a:ext cx="2376264" cy="1274440"/>
          </a:xfrm>
          <a:prstGeom prst="cloud">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latin typeface="Arial" panose="020B0604020202020204" pitchFamily="34" charset="0"/>
                <a:cs typeface="Arial" panose="020B0604020202020204" pitchFamily="34" charset="0"/>
              </a:rPr>
              <a:t>No por suscripción pública.</a:t>
            </a:r>
            <a:endParaRPr lang="es-MX" b="1" dirty="0">
              <a:latin typeface="Arial" panose="020B0604020202020204" pitchFamily="34" charset="0"/>
              <a:cs typeface="Arial" panose="020B0604020202020204" pitchFamily="34" charset="0"/>
            </a:endParaRPr>
          </a:p>
        </p:txBody>
      </p:sp>
      <p:sp>
        <p:nvSpPr>
          <p:cNvPr id="5" name="4 Nube"/>
          <p:cNvSpPr/>
          <p:nvPr/>
        </p:nvSpPr>
        <p:spPr>
          <a:xfrm>
            <a:off x="5135230" y="2626412"/>
            <a:ext cx="3528794" cy="3312368"/>
          </a:xfrm>
          <a:prstGeom prst="cloud">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latin typeface="Arial" panose="020B0604020202020204" pitchFamily="34" charset="0"/>
                <a:cs typeface="Arial" panose="020B0604020202020204" pitchFamily="34" charset="0"/>
              </a:rPr>
              <a:t>Los socios tendrán, en proporción a sus partes sociales, preferencia para suscribir las nuevamente emitidas, a no ser que este privilegio lo supriman el contrato social o el acuerdo de la asamblea que decida el aumento del capital social</a:t>
            </a:r>
            <a:r>
              <a:rPr lang="es-MX" sz="1400" b="1" dirty="0"/>
              <a:t>. </a:t>
            </a:r>
          </a:p>
        </p:txBody>
      </p:sp>
      <p:sp>
        <p:nvSpPr>
          <p:cNvPr id="3" name="2 Nube"/>
          <p:cNvSpPr/>
          <p:nvPr/>
        </p:nvSpPr>
        <p:spPr>
          <a:xfrm>
            <a:off x="599434" y="3284984"/>
            <a:ext cx="3771618" cy="2653796"/>
          </a:xfrm>
          <a:prstGeom prst="cloud">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latin typeface="Arial" panose="020B0604020202020204" pitchFamily="34" charset="0"/>
                <a:cs typeface="Arial" panose="020B0604020202020204" pitchFamily="34" charset="0"/>
              </a:rPr>
              <a:t>APORTACIONES </a:t>
            </a:r>
            <a:r>
              <a:rPr lang="es-MX" sz="1400" b="1" dirty="0" smtClean="0">
                <a:latin typeface="Arial" panose="020B0604020202020204" pitchFamily="34" charset="0"/>
                <a:cs typeface="Arial" panose="020B0604020202020204" pitchFamily="34" charset="0"/>
              </a:rPr>
              <a:t>SUPLEMENTARIAS. Cantidades </a:t>
            </a:r>
            <a:r>
              <a:rPr lang="es-MX" sz="1400" b="1" dirty="0">
                <a:latin typeface="Arial" panose="020B0604020202020204" pitchFamily="34" charset="0"/>
                <a:cs typeface="Arial" panose="020B0604020202020204" pitchFamily="34" charset="0"/>
              </a:rPr>
              <a:t>de dinero o bienes de ciertas especies que los socios están obligados a dar después de pagada su respectiva aportación.</a:t>
            </a:r>
          </a:p>
        </p:txBody>
      </p:sp>
    </p:spTree>
    <p:extLst>
      <p:ext uri="{BB962C8B-B14F-4D97-AF65-F5344CB8AC3E}">
        <p14:creationId xmlns:p14="http://schemas.microsoft.com/office/powerpoint/2010/main" val="19453224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95736" y="908720"/>
            <a:ext cx="5477232" cy="548640"/>
          </a:xfrm>
        </p:spPr>
        <p:txBody>
          <a:bodyPr>
            <a:normAutofit fontScale="90000"/>
          </a:bodyPr>
          <a:lstStyle/>
          <a:p>
            <a:r>
              <a:rPr lang="es-MX" dirty="0">
                <a:latin typeface="Arial" panose="020B0604020202020204" pitchFamily="34" charset="0"/>
                <a:cs typeface="Arial" panose="020B0604020202020204" pitchFamily="34" charset="0"/>
              </a:rPr>
              <a:t>A</a:t>
            </a:r>
            <a:r>
              <a:rPr lang="es-MX" dirty="0" smtClean="0">
                <a:latin typeface="Arial" panose="020B0604020202020204" pitchFamily="34" charset="0"/>
                <a:cs typeface="Arial" panose="020B0604020202020204" pitchFamily="34" charset="0"/>
              </a:rPr>
              <a:t>dministración </a:t>
            </a:r>
            <a:endParaRPr lang="es-MX" dirty="0">
              <a:latin typeface="Arial" panose="020B0604020202020204" pitchFamily="34" charset="0"/>
              <a:cs typeface="Arial" panose="020B0604020202020204" pitchFamily="34" charset="0"/>
            </a:endParaRPr>
          </a:p>
        </p:txBody>
      </p:sp>
      <p:sp>
        <p:nvSpPr>
          <p:cNvPr id="4" name="3 Nube"/>
          <p:cNvSpPr/>
          <p:nvPr/>
        </p:nvSpPr>
        <p:spPr>
          <a:xfrm>
            <a:off x="1979712" y="2060848"/>
            <a:ext cx="5472608" cy="3814411"/>
          </a:xfrm>
          <a:prstGeom prst="cloud">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600" b="1" dirty="0" smtClean="0">
                <a:latin typeface="Arial" panose="020B0604020202020204" pitchFamily="34" charset="0"/>
                <a:cs typeface="Arial" panose="020B0604020202020204" pitchFamily="34" charset="0"/>
              </a:rPr>
              <a:t>A cargo de uno o más </a:t>
            </a:r>
            <a:r>
              <a:rPr lang="es-MX" sz="1600" b="1" i="1" u="sng" dirty="0" smtClean="0">
                <a:solidFill>
                  <a:schemeClr val="tx1"/>
                </a:solidFill>
                <a:latin typeface="Arial" panose="020B0604020202020204" pitchFamily="34" charset="0"/>
                <a:cs typeface="Arial" panose="020B0604020202020204" pitchFamily="34" charset="0"/>
              </a:rPr>
              <a:t>gerentes</a:t>
            </a:r>
            <a:r>
              <a:rPr lang="es-MX" sz="1600" b="1" dirty="0" smtClean="0">
                <a:latin typeface="Arial" panose="020B0604020202020204" pitchFamily="34" charset="0"/>
                <a:cs typeface="Arial" panose="020B0604020202020204" pitchFamily="34" charset="0"/>
              </a:rPr>
              <a:t>, que podrán ser socios o personas extrañas a la sociedad, designados temporalmente o por tiempo indeterminado. Salvo pacto en contrario, la sociedad tendrá el derecho para revocar en cualquier tiempo a sus administradores</a:t>
            </a:r>
            <a:r>
              <a:rPr lang="es-MX" sz="1600" dirty="0" smtClean="0">
                <a:latin typeface="Arial" panose="020B0604020202020204" pitchFamily="34" charset="0"/>
                <a:cs typeface="Arial" panose="020B0604020202020204" pitchFamily="34" charset="0"/>
              </a:rPr>
              <a:t>. </a:t>
            </a:r>
            <a:endParaRPr lang="es-MX"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96067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1520" y="332656"/>
            <a:ext cx="8568952" cy="6247864"/>
          </a:xfrm>
          <a:prstGeom prst="rect">
            <a:avLst/>
          </a:prstGeom>
          <a:noFill/>
        </p:spPr>
        <p:txBody>
          <a:bodyPr wrap="square" rtlCol="0">
            <a:spAutoFit/>
          </a:bodyPr>
          <a:lstStyle/>
          <a:p>
            <a:pPr algn="just"/>
            <a:r>
              <a:rPr lang="es-MX" sz="2000" b="1" dirty="0" smtClean="0">
                <a:latin typeface="Arial" pitchFamily="34" charset="0"/>
                <a:cs typeface="Arial" pitchFamily="34" charset="0"/>
              </a:rPr>
              <a:t>Tema: Sociedad de responsabilidad limitada.</a:t>
            </a:r>
          </a:p>
          <a:p>
            <a:pPr algn="just"/>
            <a:endParaRPr lang="es-MX" sz="2000" b="1" dirty="0">
              <a:latin typeface="Arial" pitchFamily="34" charset="0"/>
              <a:cs typeface="Arial" pitchFamily="34" charset="0"/>
            </a:endParaRPr>
          </a:p>
          <a:p>
            <a:pPr algn="just"/>
            <a:r>
              <a:rPr lang="es-MX" sz="2000" b="1" dirty="0" smtClean="0">
                <a:latin typeface="Arial" pitchFamily="34" charset="0"/>
                <a:cs typeface="Arial" pitchFamily="34" charset="0"/>
              </a:rPr>
              <a:t>Resumen.</a:t>
            </a:r>
            <a:endParaRPr lang="es-MX" sz="2000" b="1" dirty="0">
              <a:latin typeface="Arial" pitchFamily="34" charset="0"/>
              <a:cs typeface="Arial" pitchFamily="34" charset="0"/>
            </a:endParaRPr>
          </a:p>
          <a:p>
            <a:pPr algn="just"/>
            <a:endParaRPr lang="es-MX" sz="2000" b="1" dirty="0">
              <a:latin typeface="Arial" pitchFamily="34" charset="0"/>
              <a:cs typeface="Arial" pitchFamily="34" charset="0"/>
            </a:endParaRPr>
          </a:p>
          <a:p>
            <a:pPr algn="just"/>
            <a:r>
              <a:rPr lang="es-MX" sz="2000" b="1" dirty="0" smtClean="0"/>
              <a:t>INTRODUCCIÓN.</a:t>
            </a:r>
          </a:p>
          <a:p>
            <a:pPr algn="just"/>
            <a:r>
              <a:rPr lang="es-MX" sz="2000" dirty="0">
                <a:latin typeface="Arial" panose="020B0604020202020204" pitchFamily="34" charset="0"/>
                <a:cs typeface="Arial" panose="020B0604020202020204" pitchFamily="34" charset="0"/>
              </a:rPr>
              <a:t/>
            </a:r>
            <a:br>
              <a:rPr lang="es-MX" sz="2000" dirty="0">
                <a:latin typeface="Arial" panose="020B0604020202020204" pitchFamily="34" charset="0"/>
                <a:cs typeface="Arial" panose="020B0604020202020204" pitchFamily="34" charset="0"/>
              </a:rPr>
            </a:br>
            <a:r>
              <a:rPr lang="es-MX" sz="2000" dirty="0" smtClean="0">
                <a:latin typeface="Arial" panose="020B0604020202020204" pitchFamily="34" charset="0"/>
                <a:cs typeface="Arial" panose="020B0604020202020204" pitchFamily="34" charset="0"/>
              </a:rPr>
              <a:t>En </a:t>
            </a:r>
            <a:r>
              <a:rPr lang="es-MX" sz="2000" dirty="0">
                <a:latin typeface="Arial" panose="020B0604020202020204" pitchFamily="34" charset="0"/>
                <a:cs typeface="Arial" panose="020B0604020202020204" pitchFamily="34" charset="0"/>
              </a:rPr>
              <a:t>M</a:t>
            </a:r>
            <a:r>
              <a:rPr lang="es-MX" sz="2000" dirty="0" smtClean="0">
                <a:latin typeface="Arial" panose="020B0604020202020204" pitchFamily="34" charset="0"/>
                <a:cs typeface="Arial" panose="020B0604020202020204" pitchFamily="34" charset="0"/>
              </a:rPr>
              <a:t>éxico la </a:t>
            </a:r>
            <a:r>
              <a:rPr lang="es-ES" sz="2000" dirty="0" smtClean="0">
                <a:latin typeface="Arial" panose="020B0604020202020204" pitchFamily="34" charset="0"/>
                <a:cs typeface="Arial" panose="020B0604020202020204" pitchFamily="34" charset="0"/>
              </a:rPr>
              <a:t>sociedad </a:t>
            </a:r>
            <a:r>
              <a:rPr lang="es-ES" sz="2000" dirty="0">
                <a:latin typeface="Arial" panose="020B0604020202020204" pitchFamily="34" charset="0"/>
                <a:cs typeface="Arial" panose="020B0604020202020204" pitchFamily="34" charset="0"/>
              </a:rPr>
              <a:t>de responsabilidad </a:t>
            </a:r>
            <a:r>
              <a:rPr lang="es-ES" sz="2000" dirty="0" smtClean="0">
                <a:latin typeface="Arial" panose="020B0604020202020204" pitchFamily="34" charset="0"/>
                <a:cs typeface="Arial" panose="020B0604020202020204" pitchFamily="34" charset="0"/>
              </a:rPr>
              <a:t>limitada, es </a:t>
            </a:r>
            <a:r>
              <a:rPr lang="es-ES" sz="2000" dirty="0">
                <a:latin typeface="Arial" panose="020B0604020202020204" pitchFamily="34" charset="0"/>
                <a:cs typeface="Arial" panose="020B0604020202020204" pitchFamily="34" charset="0"/>
              </a:rPr>
              <a:t>la </a:t>
            </a:r>
            <a:r>
              <a:rPr lang="es-ES" sz="2000" dirty="0" smtClean="0">
                <a:latin typeface="Arial" panose="020B0604020202020204" pitchFamily="34" charset="0"/>
                <a:cs typeface="Arial" panose="020B0604020202020204" pitchFamily="34" charset="0"/>
              </a:rPr>
              <a:t>sociedad mercantil </a:t>
            </a:r>
            <a:r>
              <a:rPr lang="es-ES" sz="2000" dirty="0">
                <a:latin typeface="Arial" panose="020B0604020202020204" pitchFamily="34" charset="0"/>
                <a:cs typeface="Arial" panose="020B0604020202020204" pitchFamily="34" charset="0"/>
              </a:rPr>
              <a:t>intermedia que surgió para eliminar las restricciones y exigencias de la sociedad anónima, que se constituye mediante una razón social o denominación y en donde la participación de los socios se limita al monto de su aportación representada mediante partes sociales o de </a:t>
            </a:r>
            <a:r>
              <a:rPr lang="es-ES" sz="2000" dirty="0" smtClean="0">
                <a:latin typeface="Arial" panose="020B0604020202020204" pitchFamily="34" charset="0"/>
                <a:cs typeface="Arial" panose="020B0604020202020204" pitchFamily="34" charset="0"/>
              </a:rPr>
              <a:t>interés.</a:t>
            </a:r>
            <a:endParaRPr lang="es-ES" sz="2000" dirty="0">
              <a:latin typeface="Arial" panose="020B0604020202020204" pitchFamily="34" charset="0"/>
              <a:cs typeface="Arial" panose="020B0604020202020204" pitchFamily="34" charset="0"/>
            </a:endParaRPr>
          </a:p>
          <a:p>
            <a:pPr algn="just"/>
            <a:endParaRPr lang="es-ES" sz="2000" dirty="0" smtClean="0">
              <a:latin typeface="Arial" panose="020B0604020202020204" pitchFamily="34" charset="0"/>
              <a:cs typeface="Arial" panose="020B0604020202020204" pitchFamily="34" charset="0"/>
            </a:endParaRPr>
          </a:p>
          <a:p>
            <a:pPr algn="just"/>
            <a:r>
              <a:rPr lang="es-ES" sz="2000" dirty="0" smtClean="0">
                <a:latin typeface="Arial" panose="020B0604020202020204" pitchFamily="34" charset="0"/>
                <a:cs typeface="Arial" panose="020B0604020202020204" pitchFamily="34" charset="0"/>
              </a:rPr>
              <a:t>La reglamentación de esta sociedad se encuentra en la Ley </a:t>
            </a:r>
            <a:r>
              <a:rPr lang="es-ES" sz="2000" dirty="0">
                <a:latin typeface="Arial" panose="020B0604020202020204" pitchFamily="34" charset="0"/>
                <a:cs typeface="Arial" panose="020B0604020202020204" pitchFamily="34" charset="0"/>
              </a:rPr>
              <a:t>General de Sociedades </a:t>
            </a:r>
            <a:r>
              <a:rPr lang="es-ES" sz="2000" dirty="0" smtClean="0">
                <a:latin typeface="Arial" panose="020B0604020202020204" pitchFamily="34" charset="0"/>
                <a:cs typeface="Arial" panose="020B0604020202020204" pitchFamily="34" charset="0"/>
              </a:rPr>
              <a:t>Mercantiles.</a:t>
            </a:r>
            <a:endParaRPr lang="es-ES" sz="2000" dirty="0">
              <a:latin typeface="Arial" panose="020B0604020202020204" pitchFamily="34" charset="0"/>
              <a:cs typeface="Arial" panose="020B0604020202020204" pitchFamily="34" charset="0"/>
            </a:endParaRPr>
          </a:p>
          <a:p>
            <a:pPr algn="just"/>
            <a:endParaRPr lang="es-MX" sz="2000" dirty="0">
              <a:latin typeface="Arial" panose="020B0604020202020204" pitchFamily="34" charset="0"/>
              <a:cs typeface="Arial" panose="020B0604020202020204" pitchFamily="34" charset="0"/>
            </a:endParaRPr>
          </a:p>
          <a:p>
            <a:pPr algn="just"/>
            <a:r>
              <a:rPr lang="es-MX" sz="2000" b="1" dirty="0" smtClean="0">
                <a:latin typeface="Arial" pitchFamily="34" charset="0"/>
                <a:cs typeface="Arial" pitchFamily="34" charset="0"/>
              </a:rPr>
              <a:t>Palabras claves.</a:t>
            </a:r>
            <a:endParaRPr lang="es-MX" sz="2000" dirty="0" smtClean="0">
              <a:latin typeface="Arial" pitchFamily="34" charset="0"/>
              <a:cs typeface="Arial" pitchFamily="34" charset="0"/>
            </a:endParaRPr>
          </a:p>
          <a:p>
            <a:pPr algn="just"/>
            <a:r>
              <a:rPr lang="es-MX" sz="2000" dirty="0" smtClean="0">
                <a:latin typeface="Arial" pitchFamily="34" charset="0"/>
                <a:cs typeface="Arial" pitchFamily="34" charset="0"/>
              </a:rPr>
              <a:t>Sociedad mercantil, razón social, denominación social, parte social, </a:t>
            </a:r>
          </a:p>
          <a:p>
            <a:pPr algn="just"/>
            <a:endParaRPr lang="es-MX" sz="2000" b="1" dirty="0" smtClean="0">
              <a:latin typeface="Arial" pitchFamily="34" charset="0"/>
              <a:cs typeface="Arial" pitchFamily="34" charset="0"/>
            </a:endParaRPr>
          </a:p>
          <a:p>
            <a:pPr algn="just"/>
            <a:endParaRPr lang="es-MX"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91680" y="836712"/>
            <a:ext cx="6480720" cy="548640"/>
          </a:xfrm>
        </p:spPr>
        <p:txBody>
          <a:bodyPr>
            <a:normAutofit fontScale="90000"/>
          </a:bodyPr>
          <a:lstStyle/>
          <a:p>
            <a:pPr algn="just"/>
            <a:r>
              <a:rPr lang="es-MX" dirty="0">
                <a:latin typeface="Arial" panose="020B0604020202020204" pitchFamily="34" charset="0"/>
                <a:cs typeface="Arial" panose="020B0604020202020204" pitchFamily="34" charset="0"/>
              </a:rPr>
              <a:t>A</a:t>
            </a:r>
            <a:r>
              <a:rPr lang="es-MX" dirty="0" smtClean="0">
                <a:latin typeface="Arial" panose="020B0604020202020204" pitchFamily="34" charset="0"/>
                <a:cs typeface="Arial" panose="020B0604020202020204" pitchFamily="34" charset="0"/>
              </a:rPr>
              <a:t>samblea </a:t>
            </a:r>
            <a:r>
              <a:rPr lang="es-MX" dirty="0">
                <a:latin typeface="Arial" panose="020B0604020202020204" pitchFamily="34" charset="0"/>
                <a:cs typeface="Arial" panose="020B0604020202020204" pitchFamily="34" charset="0"/>
              </a:rPr>
              <a:t>de los socios </a:t>
            </a:r>
          </a:p>
        </p:txBody>
      </p:sp>
      <p:sp>
        <p:nvSpPr>
          <p:cNvPr id="4" name="3 Nube"/>
          <p:cNvSpPr/>
          <p:nvPr/>
        </p:nvSpPr>
        <p:spPr>
          <a:xfrm>
            <a:off x="683568" y="2996952"/>
            <a:ext cx="3168352" cy="2520280"/>
          </a:xfrm>
          <a:prstGeom prst="cloud">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600" b="1" dirty="0">
                <a:solidFill>
                  <a:schemeClr val="tx1"/>
                </a:solidFill>
                <a:latin typeface="Arial" panose="020B0604020202020204" pitchFamily="34" charset="0"/>
                <a:cs typeface="Arial" panose="020B0604020202020204" pitchFamily="34" charset="0"/>
              </a:rPr>
              <a:t>E</a:t>
            </a:r>
            <a:r>
              <a:rPr lang="es-MX" sz="1600" b="1" dirty="0" smtClean="0">
                <a:solidFill>
                  <a:schemeClr val="tx1"/>
                </a:solidFill>
                <a:latin typeface="Arial" panose="020B0604020202020204" pitchFamily="34" charset="0"/>
                <a:cs typeface="Arial" panose="020B0604020202020204" pitchFamily="34" charset="0"/>
              </a:rPr>
              <a:t>s el órgano supremo de la sociedad </a:t>
            </a:r>
            <a:endParaRPr lang="es-MX" sz="1600" b="1" dirty="0">
              <a:solidFill>
                <a:schemeClr val="tx1"/>
              </a:solidFill>
              <a:latin typeface="Arial" panose="020B0604020202020204" pitchFamily="34" charset="0"/>
              <a:cs typeface="Arial" panose="020B0604020202020204" pitchFamily="34" charset="0"/>
            </a:endParaRPr>
          </a:p>
        </p:txBody>
      </p:sp>
      <p:sp>
        <p:nvSpPr>
          <p:cNvPr id="5" name="4 Nube"/>
          <p:cNvSpPr/>
          <p:nvPr/>
        </p:nvSpPr>
        <p:spPr>
          <a:xfrm>
            <a:off x="4211960" y="1844824"/>
            <a:ext cx="4680520" cy="3672408"/>
          </a:xfrm>
          <a:prstGeom prst="cloud">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600" b="1" dirty="0">
                <a:solidFill>
                  <a:schemeClr val="tx1"/>
                </a:solidFill>
                <a:latin typeface="Arial" panose="020B0604020202020204" pitchFamily="34" charset="0"/>
                <a:cs typeface="Arial" panose="020B0604020202020204" pitchFamily="34" charset="0"/>
              </a:rPr>
              <a:t>Todo socio tendrá derecho a participar en las decisiones de las asambleas, gozando de un voto por cada mil pesos de su aportación o el múltiplo de esta cantidad que se hubiere determinado, salvo lo que el contrato social establezca sobre partes sociales privilegiadas. </a:t>
            </a:r>
          </a:p>
        </p:txBody>
      </p:sp>
    </p:spTree>
    <p:extLst>
      <p:ext uri="{BB962C8B-B14F-4D97-AF65-F5344CB8AC3E}">
        <p14:creationId xmlns:p14="http://schemas.microsoft.com/office/powerpoint/2010/main" val="8028054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051720" y="836712"/>
            <a:ext cx="5762952" cy="548640"/>
          </a:xfrm>
        </p:spPr>
        <p:txBody>
          <a:bodyPr>
            <a:normAutofit fontScale="90000"/>
          </a:bodyPr>
          <a:lstStyle/>
          <a:p>
            <a:r>
              <a:rPr lang="es-MX" b="1" dirty="0" smtClean="0">
                <a:latin typeface="Arial" panose="020B0604020202020204" pitchFamily="34" charset="0"/>
                <a:cs typeface="Arial" panose="020B0604020202020204" pitchFamily="34" charset="0"/>
              </a:rPr>
              <a:t>Consejo de vigilancia</a:t>
            </a:r>
            <a:endParaRPr lang="es-MX" b="1" dirty="0">
              <a:latin typeface="Arial" panose="020B0604020202020204" pitchFamily="34" charset="0"/>
              <a:cs typeface="Arial" panose="020B0604020202020204" pitchFamily="34" charset="0"/>
            </a:endParaRPr>
          </a:p>
        </p:txBody>
      </p:sp>
      <p:sp>
        <p:nvSpPr>
          <p:cNvPr id="4" name="3 Nube"/>
          <p:cNvSpPr/>
          <p:nvPr/>
        </p:nvSpPr>
        <p:spPr>
          <a:xfrm>
            <a:off x="2051720" y="2420888"/>
            <a:ext cx="5256584" cy="2952328"/>
          </a:xfrm>
          <a:prstGeom prst="cloud">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a:solidFill>
                  <a:schemeClr val="bg1"/>
                </a:solidFill>
                <a:latin typeface="Arial" panose="020B0604020202020204" pitchFamily="34" charset="0"/>
                <a:cs typeface="Arial" panose="020B0604020202020204" pitchFamily="34" charset="0"/>
              </a:rPr>
              <a:t>Si el contrato social así lo establece, se procederá a la constitución de un Consejo de Vigilancia, formado de socios o de personas extrañas a la sociedad. </a:t>
            </a:r>
          </a:p>
        </p:txBody>
      </p:sp>
    </p:spTree>
    <p:extLst>
      <p:ext uri="{BB962C8B-B14F-4D97-AF65-F5344CB8AC3E}">
        <p14:creationId xmlns:p14="http://schemas.microsoft.com/office/powerpoint/2010/main" val="9743759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Nube"/>
          <p:cNvSpPr/>
          <p:nvPr/>
        </p:nvSpPr>
        <p:spPr>
          <a:xfrm>
            <a:off x="1547664" y="980728"/>
            <a:ext cx="6696744" cy="4752528"/>
          </a:xfrm>
          <a:prstGeom prst="cloud">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1400" b="1" dirty="0">
                <a:latin typeface="Arial" panose="020B0604020202020204" pitchFamily="34" charset="0"/>
                <a:cs typeface="Arial" panose="020B0604020202020204" pitchFamily="34" charset="0"/>
              </a:rPr>
              <a:t>En el contrato social podrá estipularse que los socios tengan derecho a percibir intereses no mayores del nueve por ciento anual sobre sus aportaciones, aun cuando no hubiere beneficios; pero solamente por el período de tiempo necesario para la ejecución de los trabajos que según el objeto de la sociedad deban preceder al comienzo de sus operaciones, sin que en ningún caso dicho período exceda de tres años. Estos intereses deberán cargarse a gastos generales </a:t>
            </a:r>
          </a:p>
        </p:txBody>
      </p:sp>
    </p:spTree>
    <p:extLst>
      <p:ext uri="{BB962C8B-B14F-4D97-AF65-F5344CB8AC3E}">
        <p14:creationId xmlns:p14="http://schemas.microsoft.com/office/powerpoint/2010/main" val="7688527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07704" y="476672"/>
            <a:ext cx="6480720" cy="548640"/>
          </a:xfrm>
        </p:spPr>
        <p:txBody>
          <a:bodyPr>
            <a:normAutofit fontScale="90000"/>
          </a:bodyPr>
          <a:lstStyle/>
          <a:p>
            <a:r>
              <a:rPr lang="es-MX" b="1" dirty="0" smtClean="0">
                <a:latin typeface="Arial" panose="020B0604020202020204" pitchFamily="34" charset="0"/>
                <a:cs typeface="Arial" panose="020B0604020202020204" pitchFamily="34" charset="0"/>
              </a:rPr>
              <a:t>Rescisión de un socio</a:t>
            </a:r>
            <a:endParaRPr lang="es-MX" b="1" dirty="0">
              <a:latin typeface="Arial" panose="020B0604020202020204" pitchFamily="34" charset="0"/>
              <a:cs typeface="Arial" panose="020B0604020202020204" pitchFamily="34" charset="0"/>
            </a:endParaRP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4060587577"/>
              </p:ext>
            </p:extLst>
          </p:nvPr>
        </p:nvGraphicFramePr>
        <p:xfrm>
          <a:off x="899592" y="1772816"/>
          <a:ext cx="7489328" cy="43208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413854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954107"/>
          </a:xfrm>
          <a:prstGeom prst="rect">
            <a:avLst/>
          </a:prstGeom>
          <a:noFill/>
        </p:spPr>
        <p:txBody>
          <a:bodyPr wrap="square" rtlCol="0">
            <a:spAutoFit/>
          </a:bodyPr>
          <a:lstStyle/>
          <a:p>
            <a:r>
              <a:rPr lang="es-MX" sz="2800" b="1" dirty="0" smtClean="0">
                <a:latin typeface="Arial" pitchFamily="34" charset="0"/>
                <a:cs typeface="Arial" pitchFamily="34" charset="0"/>
              </a:rPr>
              <a:t>:</a:t>
            </a:r>
          </a:p>
          <a:p>
            <a:endParaRPr lang="es-ES" sz="2800" b="1" dirty="0">
              <a:latin typeface="Arial" pitchFamily="34" charset="0"/>
              <a:cs typeface="Arial" pitchFamily="34" charset="0"/>
            </a:endParaRPr>
          </a:p>
        </p:txBody>
      </p:sp>
      <p:sp>
        <p:nvSpPr>
          <p:cNvPr id="5" name="4 Título"/>
          <p:cNvSpPr>
            <a:spLocks noGrp="1"/>
          </p:cNvSpPr>
          <p:nvPr>
            <p:ph type="title"/>
          </p:nvPr>
        </p:nvSpPr>
        <p:spPr/>
        <p:txBody>
          <a:bodyPr/>
          <a:lstStyle/>
          <a:p>
            <a:r>
              <a:rPr lang="es-MX" b="1" dirty="0">
                <a:latin typeface="Arial" pitchFamily="34" charset="0"/>
                <a:cs typeface="Arial" pitchFamily="34" charset="0"/>
              </a:rPr>
              <a:t>Bibliografía del tema</a:t>
            </a:r>
            <a:endParaRPr lang="es-MX" dirty="0"/>
          </a:p>
        </p:txBody>
      </p:sp>
      <p:sp>
        <p:nvSpPr>
          <p:cNvPr id="6" name="5 Marcador de contenido"/>
          <p:cNvSpPr>
            <a:spLocks noGrp="1"/>
          </p:cNvSpPr>
          <p:nvPr>
            <p:ph idx="1"/>
          </p:nvPr>
        </p:nvSpPr>
        <p:spPr/>
        <p:txBody>
          <a:bodyPr>
            <a:noAutofit/>
          </a:bodyPr>
          <a:lstStyle/>
          <a:p>
            <a:pPr algn="just"/>
            <a:r>
              <a:rPr lang="es-ES" sz="2000" dirty="0" smtClean="0">
                <a:latin typeface="Arial" panose="020B0604020202020204" pitchFamily="34" charset="0"/>
                <a:cs typeface="Arial" panose="020B0604020202020204" pitchFamily="34" charset="0"/>
              </a:rPr>
              <a:t>Unión, </a:t>
            </a:r>
            <a:r>
              <a:rPr lang="es-ES" sz="2000" dirty="0">
                <a:latin typeface="Arial" panose="020B0604020202020204" pitchFamily="34" charset="0"/>
                <a:cs typeface="Arial" panose="020B0604020202020204" pitchFamily="34" charset="0"/>
              </a:rPr>
              <a:t>C. D. (15 de diciembre de 2012). </a:t>
            </a:r>
            <a:r>
              <a:rPr lang="es-ES" sz="2000" i="1" dirty="0">
                <a:latin typeface="Arial" panose="020B0604020202020204" pitchFamily="34" charset="0"/>
                <a:cs typeface="Arial" panose="020B0604020202020204" pitchFamily="34" charset="0"/>
              </a:rPr>
              <a:t>Ley general de sociedades mercantiles</a:t>
            </a:r>
            <a:r>
              <a:rPr lang="es-ES" sz="2000" dirty="0">
                <a:latin typeface="Arial" panose="020B0604020202020204" pitchFamily="34" charset="0"/>
                <a:cs typeface="Arial" panose="020B0604020202020204" pitchFamily="34" charset="0"/>
              </a:rPr>
              <a:t>. Recuperado el </a:t>
            </a:r>
            <a:r>
              <a:rPr lang="es-ES" sz="2000" dirty="0" smtClean="0">
                <a:latin typeface="Arial" panose="020B0604020202020204" pitchFamily="34" charset="0"/>
                <a:cs typeface="Arial" panose="020B0604020202020204" pitchFamily="34" charset="0"/>
              </a:rPr>
              <a:t>18 </a:t>
            </a:r>
            <a:r>
              <a:rPr lang="es-ES" sz="2000" dirty="0">
                <a:latin typeface="Arial" panose="020B0604020202020204" pitchFamily="34" charset="0"/>
                <a:cs typeface="Arial" panose="020B0604020202020204" pitchFamily="34" charset="0"/>
              </a:rPr>
              <a:t>de </a:t>
            </a:r>
            <a:r>
              <a:rPr lang="es-ES" sz="2000" dirty="0" smtClean="0">
                <a:latin typeface="Arial" panose="020B0604020202020204" pitchFamily="34" charset="0"/>
                <a:cs typeface="Arial" panose="020B0604020202020204" pitchFamily="34" charset="0"/>
              </a:rPr>
              <a:t>Marzo </a:t>
            </a:r>
            <a:r>
              <a:rPr lang="es-ES" sz="2000" dirty="0">
                <a:latin typeface="Arial" panose="020B0604020202020204" pitchFamily="34" charset="0"/>
                <a:cs typeface="Arial" panose="020B0604020202020204" pitchFamily="34" charset="0"/>
              </a:rPr>
              <a:t>de </a:t>
            </a:r>
            <a:r>
              <a:rPr lang="es-ES" sz="2000" dirty="0" smtClean="0">
                <a:latin typeface="Arial" panose="020B0604020202020204" pitchFamily="34" charset="0"/>
                <a:cs typeface="Arial" panose="020B0604020202020204" pitchFamily="34" charset="0"/>
              </a:rPr>
              <a:t>2014, </a:t>
            </a:r>
            <a:r>
              <a:rPr lang="es-ES" sz="2000" dirty="0">
                <a:latin typeface="Arial" panose="020B0604020202020204" pitchFamily="34" charset="0"/>
                <a:cs typeface="Arial" panose="020B0604020202020204" pitchFamily="34" charset="0"/>
              </a:rPr>
              <a:t>de </a:t>
            </a:r>
            <a:r>
              <a:rPr lang="es-ES" sz="2000" u="sng" dirty="0">
                <a:latin typeface="Arial" panose="020B0604020202020204" pitchFamily="34" charset="0"/>
                <a:cs typeface="Arial" panose="020B0604020202020204" pitchFamily="34" charset="0"/>
                <a:hlinkClick r:id="rId2"/>
              </a:rPr>
              <a:t>http://www.diputados.gob.mx/LeyesBiblio/pdf/144.pdf</a:t>
            </a:r>
            <a:endParaRPr lang="es-MX" sz="2000" dirty="0">
              <a:latin typeface="Arial" panose="020B0604020202020204" pitchFamily="34" charset="0"/>
              <a:cs typeface="Arial" panose="020B0604020202020204" pitchFamily="34" charset="0"/>
            </a:endParaRPr>
          </a:p>
          <a:p>
            <a:pPr algn="just"/>
            <a:endParaRPr lang="es-MX" sz="2000" dirty="0" smtClean="0">
              <a:latin typeface="Arial" panose="020B0604020202020204" pitchFamily="34" charset="0"/>
              <a:cs typeface="Arial" panose="020B0604020202020204" pitchFamily="34" charset="0"/>
            </a:endParaRPr>
          </a:p>
          <a:p>
            <a:pPr algn="just"/>
            <a:r>
              <a:rPr lang="es-ES" sz="2000" dirty="0">
                <a:latin typeface="Arial" panose="020B0604020202020204" pitchFamily="34" charset="0"/>
                <a:cs typeface="Arial" panose="020B0604020202020204" pitchFamily="34" charset="0"/>
              </a:rPr>
              <a:t>(J.)Tena Ramírez Felipe De J. Derecho Mercantil Mexicano, México, Edit. Porrúa,</a:t>
            </a:r>
            <a:endParaRPr lang="es-MX" sz="2000" dirty="0">
              <a:latin typeface="Arial" panose="020B0604020202020204" pitchFamily="34" charset="0"/>
              <a:cs typeface="Arial" panose="020B0604020202020204" pitchFamily="34" charset="0"/>
            </a:endParaRPr>
          </a:p>
          <a:p>
            <a:pPr algn="just"/>
            <a:endParaRPr lang="es-MX" sz="2000" dirty="0" smtClean="0">
              <a:latin typeface="Arial" panose="020B0604020202020204" pitchFamily="34" charset="0"/>
              <a:cs typeface="Arial" panose="020B0604020202020204" pitchFamily="34" charset="0"/>
            </a:endParaRPr>
          </a:p>
          <a:p>
            <a:pPr algn="just"/>
            <a:r>
              <a:rPr lang="es-ES" sz="2000" dirty="0">
                <a:latin typeface="Arial" panose="020B0604020202020204" pitchFamily="34" charset="0"/>
                <a:cs typeface="Arial" panose="020B0604020202020204" pitchFamily="34" charset="0"/>
              </a:rPr>
              <a:t>Luna, C. V. (2005). </a:t>
            </a:r>
            <a:r>
              <a:rPr lang="es-ES" sz="2000" i="1" dirty="0">
                <a:latin typeface="Arial" panose="020B0604020202020204" pitchFamily="34" charset="0"/>
                <a:cs typeface="Arial" panose="020B0604020202020204" pitchFamily="34" charset="0"/>
              </a:rPr>
              <a:t>Sociedades mercantiles.</a:t>
            </a:r>
            <a:r>
              <a:rPr lang="es-ES" sz="2000" dirty="0">
                <a:latin typeface="Arial" panose="020B0604020202020204" pitchFamily="34" charset="0"/>
                <a:cs typeface="Arial" panose="020B0604020202020204" pitchFamily="34" charset="0"/>
              </a:rPr>
              <a:t> México : Edit. Porrúa</a:t>
            </a:r>
            <a:r>
              <a:rPr lang="es-ES" sz="2000" dirty="0" smtClean="0">
                <a:latin typeface="Arial" panose="020B0604020202020204" pitchFamily="34" charset="0"/>
                <a:cs typeface="Arial" panose="020B0604020202020204" pitchFamily="34" charset="0"/>
              </a:rPr>
              <a:t>.</a:t>
            </a:r>
          </a:p>
          <a:p>
            <a:pPr algn="just"/>
            <a:endParaRPr lang="es-ES" sz="2000" dirty="0">
              <a:latin typeface="Arial" panose="020B0604020202020204" pitchFamily="34" charset="0"/>
              <a:cs typeface="Arial" panose="020B0604020202020204" pitchFamily="34" charset="0"/>
            </a:endParaRPr>
          </a:p>
          <a:p>
            <a:pPr algn="just"/>
            <a:r>
              <a:rPr lang="es-ES" sz="2000" dirty="0" err="1">
                <a:latin typeface="Arial" panose="020B0604020202020204" pitchFamily="34" charset="0"/>
                <a:cs typeface="Arial" panose="020B0604020202020204" pitchFamily="34" charset="0"/>
              </a:rPr>
              <a:t>Athié</a:t>
            </a:r>
            <a:r>
              <a:rPr lang="es-ES" sz="2000" dirty="0">
                <a:latin typeface="Arial" panose="020B0604020202020204" pitchFamily="34" charset="0"/>
                <a:cs typeface="Arial" panose="020B0604020202020204" pitchFamily="34" charset="0"/>
              </a:rPr>
              <a:t> Gutiérrez, A. ( 2007). </a:t>
            </a:r>
            <a:r>
              <a:rPr lang="es-ES" sz="2000" i="1" dirty="0">
                <a:latin typeface="Arial" panose="020B0604020202020204" pitchFamily="34" charset="0"/>
                <a:cs typeface="Arial" panose="020B0604020202020204" pitchFamily="34" charset="0"/>
              </a:rPr>
              <a:t>Derecho Mercantil.</a:t>
            </a:r>
            <a:r>
              <a:rPr lang="es-ES" sz="2000" dirty="0">
                <a:latin typeface="Arial" panose="020B0604020202020204" pitchFamily="34" charset="0"/>
                <a:cs typeface="Arial" panose="020B0604020202020204" pitchFamily="34" charset="0"/>
              </a:rPr>
              <a:t> 2ª. Edición, Mc Graw Hill.</a:t>
            </a:r>
            <a:endParaRPr lang="es-MX" sz="2000" dirty="0">
              <a:latin typeface="Arial" panose="020B0604020202020204" pitchFamily="34" charset="0"/>
              <a:cs typeface="Arial" panose="020B0604020202020204" pitchFamily="34" charset="0"/>
            </a:endParaRPr>
          </a:p>
          <a:p>
            <a:endParaRPr lang="es-MX" sz="2000" dirty="0">
              <a:latin typeface="Arial" panose="020B0604020202020204" pitchFamily="34" charset="0"/>
              <a:cs typeface="Arial" panose="020B0604020202020204" pitchFamily="34" charset="0"/>
            </a:endParaRPr>
          </a:p>
          <a:p>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dirty="0" smtClean="0">
                <a:latin typeface="Arial" pitchFamily="34" charset="0"/>
                <a:cs typeface="Arial" pitchFamily="34" charset="0"/>
              </a:rPr>
              <a:t>Abstract</a:t>
            </a:r>
            <a:r>
              <a:rPr lang="es-MX" b="1" dirty="0">
                <a:latin typeface="Arial" pitchFamily="34" charset="0"/>
                <a:cs typeface="Arial" pitchFamily="34" charset="0"/>
              </a:rPr>
              <a:t/>
            </a:r>
            <a:br>
              <a:rPr lang="es-MX" b="1" dirty="0">
                <a:latin typeface="Arial" pitchFamily="34" charset="0"/>
                <a:cs typeface="Arial" pitchFamily="34" charset="0"/>
              </a:rPr>
            </a:br>
            <a:endParaRPr lang="es-MX" dirty="0"/>
          </a:p>
        </p:txBody>
      </p:sp>
      <p:sp>
        <p:nvSpPr>
          <p:cNvPr id="3" name="2 Marcador de contenido"/>
          <p:cNvSpPr>
            <a:spLocks noGrp="1"/>
          </p:cNvSpPr>
          <p:nvPr>
            <p:ph idx="1"/>
          </p:nvPr>
        </p:nvSpPr>
        <p:spPr/>
        <p:txBody>
          <a:bodyPr>
            <a:normAutofit/>
          </a:bodyPr>
          <a:lstStyle/>
          <a:p>
            <a:pPr algn="just"/>
            <a:r>
              <a:rPr lang="es-MX" sz="2000" dirty="0"/>
              <a:t>In </a:t>
            </a:r>
            <a:r>
              <a:rPr lang="es-MX" sz="2000" dirty="0" err="1"/>
              <a:t>Mexico</a:t>
            </a:r>
            <a:r>
              <a:rPr lang="es-MX" sz="2000" dirty="0"/>
              <a:t>, </a:t>
            </a:r>
            <a:r>
              <a:rPr lang="es-MX" sz="2000" dirty="0" err="1"/>
              <a:t>the</a:t>
            </a:r>
            <a:r>
              <a:rPr lang="es-MX" sz="2000" dirty="0"/>
              <a:t> </a:t>
            </a:r>
            <a:r>
              <a:rPr lang="es-MX" sz="2000" dirty="0" err="1"/>
              <a:t>limited</a:t>
            </a:r>
            <a:r>
              <a:rPr lang="es-MX" sz="2000" dirty="0"/>
              <a:t> </a:t>
            </a:r>
            <a:r>
              <a:rPr lang="es-MX" sz="2000" dirty="0" err="1"/>
              <a:t>liability</a:t>
            </a:r>
            <a:r>
              <a:rPr lang="es-MX" sz="2000" dirty="0"/>
              <a:t> </a:t>
            </a:r>
            <a:r>
              <a:rPr lang="es-MX" sz="2000" dirty="0" err="1"/>
              <a:t>company</a:t>
            </a:r>
            <a:r>
              <a:rPr lang="es-MX" sz="2000" dirty="0"/>
              <a:t>, </a:t>
            </a:r>
            <a:r>
              <a:rPr lang="es-MX" sz="2000" dirty="0" err="1"/>
              <a:t>is</a:t>
            </a:r>
            <a:r>
              <a:rPr lang="es-MX" sz="2000" dirty="0"/>
              <a:t> </a:t>
            </a:r>
            <a:r>
              <a:rPr lang="es-MX" sz="2000" dirty="0" err="1"/>
              <a:t>the</a:t>
            </a:r>
            <a:r>
              <a:rPr lang="es-MX" sz="2000" dirty="0"/>
              <a:t> commercial </a:t>
            </a:r>
            <a:r>
              <a:rPr lang="es-MX" sz="2000" dirty="0" err="1"/>
              <a:t>society</a:t>
            </a:r>
            <a:r>
              <a:rPr lang="es-MX" sz="2000" dirty="0"/>
              <a:t> </a:t>
            </a:r>
            <a:r>
              <a:rPr lang="es-MX" sz="2000" dirty="0" err="1"/>
              <a:t>that</a:t>
            </a:r>
            <a:r>
              <a:rPr lang="es-MX" sz="2000" dirty="0"/>
              <a:t> </a:t>
            </a:r>
            <a:r>
              <a:rPr lang="es-MX" sz="2000" dirty="0" err="1"/>
              <a:t>intermediate</a:t>
            </a:r>
            <a:r>
              <a:rPr lang="es-MX" sz="2000" dirty="0"/>
              <a:t> emerged to </a:t>
            </a:r>
            <a:r>
              <a:rPr lang="es-MX" sz="2000" dirty="0" err="1"/>
              <a:t>eliminate</a:t>
            </a:r>
            <a:r>
              <a:rPr lang="es-MX" sz="2000" dirty="0"/>
              <a:t> </a:t>
            </a:r>
            <a:r>
              <a:rPr lang="es-MX" sz="2000" dirty="0" err="1"/>
              <a:t>restrictions</a:t>
            </a:r>
            <a:r>
              <a:rPr lang="es-MX" sz="2000" dirty="0"/>
              <a:t> and </a:t>
            </a:r>
            <a:r>
              <a:rPr lang="es-MX" sz="2000" dirty="0" err="1"/>
              <a:t>requirements</a:t>
            </a:r>
            <a:r>
              <a:rPr lang="es-MX" sz="2000" dirty="0"/>
              <a:t> of </a:t>
            </a:r>
            <a:r>
              <a:rPr lang="es-MX" sz="2000" dirty="0" err="1"/>
              <a:t>the</a:t>
            </a:r>
            <a:r>
              <a:rPr lang="es-MX" sz="2000" dirty="0"/>
              <a:t> </a:t>
            </a:r>
            <a:r>
              <a:rPr lang="es-MX" sz="2000" dirty="0" err="1"/>
              <a:t>company</a:t>
            </a:r>
            <a:r>
              <a:rPr lang="es-MX" sz="2000" dirty="0"/>
              <a:t>, </a:t>
            </a:r>
            <a:r>
              <a:rPr lang="es-MX" sz="2000" dirty="0" err="1"/>
              <a:t>which</a:t>
            </a:r>
            <a:r>
              <a:rPr lang="es-MX" sz="2000" dirty="0"/>
              <a:t> </a:t>
            </a:r>
            <a:r>
              <a:rPr lang="es-MX" sz="2000" dirty="0" err="1"/>
              <a:t>is</a:t>
            </a:r>
            <a:r>
              <a:rPr lang="es-MX" sz="2000" dirty="0"/>
              <a:t> </a:t>
            </a:r>
            <a:r>
              <a:rPr lang="es-MX" sz="2000" dirty="0" err="1"/>
              <a:t>constituted</a:t>
            </a:r>
            <a:r>
              <a:rPr lang="es-MX" sz="2000" dirty="0"/>
              <a:t> </a:t>
            </a:r>
            <a:r>
              <a:rPr lang="es-MX" sz="2000" dirty="0" err="1"/>
              <a:t>through</a:t>
            </a:r>
            <a:r>
              <a:rPr lang="es-MX" sz="2000" dirty="0"/>
              <a:t> a social </a:t>
            </a:r>
            <a:r>
              <a:rPr lang="es-MX" sz="2000" dirty="0" err="1"/>
              <a:t>reason</a:t>
            </a:r>
            <a:r>
              <a:rPr lang="es-MX" sz="2000" dirty="0"/>
              <a:t> or </a:t>
            </a:r>
            <a:r>
              <a:rPr lang="es-MX" sz="2000" dirty="0" err="1"/>
              <a:t>denomination</a:t>
            </a:r>
            <a:r>
              <a:rPr lang="es-MX" sz="2000" dirty="0"/>
              <a:t> and </a:t>
            </a:r>
            <a:r>
              <a:rPr lang="es-MX" sz="2000" dirty="0" err="1"/>
              <a:t>where</a:t>
            </a:r>
            <a:r>
              <a:rPr lang="es-MX" sz="2000" dirty="0"/>
              <a:t> </a:t>
            </a:r>
            <a:r>
              <a:rPr lang="es-MX" sz="2000" dirty="0" err="1"/>
              <a:t>the</a:t>
            </a:r>
            <a:r>
              <a:rPr lang="es-MX" sz="2000" dirty="0"/>
              <a:t> </a:t>
            </a:r>
            <a:r>
              <a:rPr lang="es-MX" sz="2000" dirty="0" err="1"/>
              <a:t>involvement</a:t>
            </a:r>
            <a:r>
              <a:rPr lang="es-MX" sz="2000" dirty="0"/>
              <a:t> of </a:t>
            </a:r>
            <a:r>
              <a:rPr lang="es-MX" sz="2000" dirty="0" err="1"/>
              <a:t>partners</a:t>
            </a:r>
            <a:r>
              <a:rPr lang="es-MX" sz="2000" dirty="0"/>
              <a:t> </a:t>
            </a:r>
            <a:r>
              <a:rPr lang="es-MX" sz="2000" dirty="0" err="1"/>
              <a:t>is</a:t>
            </a:r>
            <a:r>
              <a:rPr lang="es-MX" sz="2000" dirty="0"/>
              <a:t> </a:t>
            </a:r>
            <a:r>
              <a:rPr lang="es-MX" sz="2000" dirty="0" err="1"/>
              <a:t>limited</a:t>
            </a:r>
            <a:r>
              <a:rPr lang="es-MX" sz="2000" dirty="0"/>
              <a:t> to </a:t>
            </a:r>
            <a:r>
              <a:rPr lang="es-MX" sz="2000" dirty="0" err="1"/>
              <a:t>the</a:t>
            </a:r>
            <a:r>
              <a:rPr lang="es-MX" sz="2000" dirty="0"/>
              <a:t> </a:t>
            </a:r>
            <a:r>
              <a:rPr lang="es-MX" sz="2000" dirty="0" err="1"/>
              <a:t>amount</a:t>
            </a:r>
            <a:r>
              <a:rPr lang="es-MX" sz="2000" dirty="0"/>
              <a:t> of </a:t>
            </a:r>
            <a:r>
              <a:rPr lang="es-MX" sz="2000" dirty="0" err="1"/>
              <a:t>your</a:t>
            </a:r>
            <a:r>
              <a:rPr lang="es-MX" sz="2000" dirty="0"/>
              <a:t> </a:t>
            </a:r>
            <a:r>
              <a:rPr lang="es-MX" sz="2000" dirty="0" err="1"/>
              <a:t>contribution</a:t>
            </a:r>
            <a:r>
              <a:rPr lang="es-MX" sz="2000" dirty="0"/>
              <a:t> </a:t>
            </a:r>
            <a:r>
              <a:rPr lang="es-MX" sz="2000" dirty="0" err="1"/>
              <a:t>represented</a:t>
            </a:r>
            <a:r>
              <a:rPr lang="es-MX" sz="2000" dirty="0"/>
              <a:t> </a:t>
            </a:r>
            <a:r>
              <a:rPr lang="es-MX" sz="2000" dirty="0" err="1"/>
              <a:t>by</a:t>
            </a:r>
            <a:r>
              <a:rPr lang="es-MX" sz="2000" dirty="0"/>
              <a:t> </a:t>
            </a:r>
            <a:r>
              <a:rPr lang="es-MX" sz="2000" dirty="0" err="1"/>
              <a:t>parties</a:t>
            </a:r>
            <a:r>
              <a:rPr lang="es-MX" sz="2000" dirty="0"/>
              <a:t> or social </a:t>
            </a:r>
            <a:r>
              <a:rPr lang="es-MX" sz="2000" dirty="0" err="1"/>
              <a:t>interest</a:t>
            </a:r>
            <a:r>
              <a:rPr lang="es-MX" sz="2000" dirty="0"/>
              <a:t>. </a:t>
            </a:r>
            <a:r>
              <a:rPr lang="es-MX" sz="2000" dirty="0" err="1"/>
              <a:t>The</a:t>
            </a:r>
            <a:r>
              <a:rPr lang="es-MX" sz="2000" dirty="0"/>
              <a:t> </a:t>
            </a:r>
            <a:r>
              <a:rPr lang="es-MX" sz="2000" dirty="0" err="1"/>
              <a:t>regulations</a:t>
            </a:r>
            <a:r>
              <a:rPr lang="es-MX" sz="2000" dirty="0"/>
              <a:t> of </a:t>
            </a:r>
            <a:r>
              <a:rPr lang="es-MX" sz="2000" dirty="0" err="1"/>
              <a:t>this</a:t>
            </a:r>
            <a:r>
              <a:rPr lang="es-MX" sz="2000" dirty="0"/>
              <a:t> </a:t>
            </a:r>
            <a:r>
              <a:rPr lang="es-MX" sz="2000" dirty="0" err="1"/>
              <a:t>society</a:t>
            </a:r>
            <a:r>
              <a:rPr lang="es-MX" sz="2000" dirty="0"/>
              <a:t> </a:t>
            </a:r>
            <a:r>
              <a:rPr lang="es-MX" sz="2000" dirty="0" err="1"/>
              <a:t>is</a:t>
            </a:r>
            <a:r>
              <a:rPr lang="es-MX" sz="2000" dirty="0"/>
              <a:t> </a:t>
            </a:r>
            <a:r>
              <a:rPr lang="es-MX" sz="2000" dirty="0" err="1"/>
              <a:t>located</a:t>
            </a:r>
            <a:r>
              <a:rPr lang="es-MX" sz="2000" dirty="0"/>
              <a:t> in </a:t>
            </a:r>
            <a:r>
              <a:rPr lang="es-MX" sz="2000" dirty="0" err="1"/>
              <a:t>the</a:t>
            </a:r>
            <a:r>
              <a:rPr lang="es-MX" sz="2000" dirty="0"/>
              <a:t> General </a:t>
            </a:r>
            <a:r>
              <a:rPr lang="es-MX" sz="2000" dirty="0" err="1"/>
              <a:t>Law</a:t>
            </a:r>
            <a:r>
              <a:rPr lang="es-MX" sz="2000" dirty="0"/>
              <a:t> of commercial </a:t>
            </a:r>
            <a:r>
              <a:rPr lang="es-MX" sz="2000" dirty="0" err="1"/>
              <a:t>companies</a:t>
            </a:r>
            <a:r>
              <a:rPr lang="es-MX" sz="2000" dirty="0"/>
              <a:t>.</a:t>
            </a:r>
            <a:endParaRPr lang="en-US" sz="2000" dirty="0" smtClean="0">
              <a:latin typeface="Arial" panose="020B0604020202020204" pitchFamily="34" charset="0"/>
              <a:cs typeface="Arial" panose="020B0604020202020204" pitchFamily="34" charset="0"/>
            </a:endParaRPr>
          </a:p>
          <a:p>
            <a:endParaRPr lang="es-MX" sz="2800" b="1" dirty="0" smtClean="0">
              <a:latin typeface="Arial" pitchFamily="34" charset="0"/>
              <a:cs typeface="Arial" pitchFamily="34" charset="0"/>
            </a:endParaRPr>
          </a:p>
          <a:p>
            <a:r>
              <a:rPr lang="es-MX" sz="2800" b="1" dirty="0" smtClean="0">
                <a:latin typeface="Arial" pitchFamily="34" charset="0"/>
                <a:cs typeface="Arial" pitchFamily="34" charset="0"/>
              </a:rPr>
              <a:t>Keywords.</a:t>
            </a:r>
          </a:p>
          <a:p>
            <a:r>
              <a:rPr lang="es-MX" sz="2000" dirty="0" err="1"/>
              <a:t>Mercantile</a:t>
            </a:r>
            <a:r>
              <a:rPr lang="es-MX" sz="2000" dirty="0"/>
              <a:t> </a:t>
            </a:r>
            <a:r>
              <a:rPr lang="es-MX" sz="2000" dirty="0" err="1"/>
              <a:t>society</a:t>
            </a:r>
            <a:r>
              <a:rPr lang="es-MX" sz="2000" dirty="0"/>
              <a:t>, social </a:t>
            </a:r>
            <a:r>
              <a:rPr lang="es-MX" sz="2000" dirty="0" err="1"/>
              <a:t>reason</a:t>
            </a:r>
            <a:r>
              <a:rPr lang="es-MX" sz="2000" dirty="0"/>
              <a:t>, social </a:t>
            </a:r>
            <a:r>
              <a:rPr lang="es-MX" sz="2000" dirty="0" err="1"/>
              <a:t>denomination</a:t>
            </a:r>
            <a:r>
              <a:rPr lang="es-MX" sz="2000" dirty="0"/>
              <a:t>, </a:t>
            </a:r>
            <a:r>
              <a:rPr lang="es-MX" sz="2000" dirty="0" err="1"/>
              <a:t>part</a:t>
            </a:r>
            <a:r>
              <a:rPr lang="es-MX" sz="2000" dirty="0"/>
              <a:t> social</a:t>
            </a:r>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6930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t/>
            </a:r>
            <a:br>
              <a:rPr lang="es-MX" dirty="0"/>
            </a:br>
            <a:r>
              <a:rPr lang="es-MX" b="1" dirty="0">
                <a:latin typeface="Arial" pitchFamily="34" charset="0"/>
                <a:cs typeface="Arial" pitchFamily="34" charset="0"/>
              </a:rPr>
              <a:t>Objetivo general:</a:t>
            </a:r>
            <a:br>
              <a:rPr lang="es-MX" b="1" dirty="0">
                <a:latin typeface="Arial" pitchFamily="34" charset="0"/>
                <a:cs typeface="Arial" pitchFamily="34" charset="0"/>
              </a:rPr>
            </a:br>
            <a:r>
              <a:rPr lang="es-MX" b="1" dirty="0">
                <a:latin typeface="Arial" pitchFamily="34" charset="0"/>
                <a:cs typeface="Arial" pitchFamily="34" charset="0"/>
              </a:rPr>
              <a:t/>
            </a:r>
            <a:br>
              <a:rPr lang="es-MX" b="1" dirty="0">
                <a:latin typeface="Arial" pitchFamily="34" charset="0"/>
                <a:cs typeface="Arial" pitchFamily="34" charset="0"/>
              </a:rPr>
            </a:br>
            <a:endParaRPr lang="es-MX" dirty="0"/>
          </a:p>
        </p:txBody>
      </p:sp>
      <p:sp>
        <p:nvSpPr>
          <p:cNvPr id="6" name="5 Marcador de contenido"/>
          <p:cNvSpPr>
            <a:spLocks noGrp="1"/>
          </p:cNvSpPr>
          <p:nvPr>
            <p:ph idx="1"/>
          </p:nvPr>
        </p:nvSpPr>
        <p:spPr/>
        <p:txBody>
          <a:bodyPr>
            <a:normAutofit/>
          </a:bodyPr>
          <a:lstStyle/>
          <a:p>
            <a:pPr algn="just"/>
            <a:r>
              <a:rPr lang="es-ES" sz="2800" dirty="0"/>
              <a:t>Conocer el campo de estudio del Derecho Mercantil, así como a los sujetos de las relaciones jurídicas mercantiles, para que le capaciten y valoren la necesidad e importancia de la reglamentación en la actividad comercial. Identificar las áreas que integran el Derecho Mercantil. Identificar las Leyes, Códigos y Reglamentos en los cuales  se basa y  apoya el estudio del Derecho Mercantil.</a:t>
            </a:r>
            <a:endParaRPr lang="es-MX"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5536" y="1052736"/>
            <a:ext cx="8280920" cy="4832092"/>
          </a:xfrm>
          <a:prstGeom prst="rect">
            <a:avLst/>
          </a:prstGeom>
          <a:noFill/>
        </p:spPr>
        <p:txBody>
          <a:bodyPr wrap="square" rtlCol="0">
            <a:spAutoFit/>
          </a:bodyPr>
          <a:lstStyle/>
          <a:p>
            <a:pPr algn="just"/>
            <a:r>
              <a:rPr lang="es-MX" sz="2800" b="1" dirty="0">
                <a:latin typeface="Arial" pitchFamily="34" charset="0"/>
                <a:cs typeface="Arial" pitchFamily="34" charset="0"/>
              </a:rPr>
              <a:t>Nombre de la </a:t>
            </a:r>
            <a:r>
              <a:rPr lang="es-MX" sz="2800" b="1" dirty="0" smtClean="0">
                <a:latin typeface="Arial" pitchFamily="34" charset="0"/>
                <a:cs typeface="Arial" pitchFamily="34" charset="0"/>
              </a:rPr>
              <a:t>unidad:</a:t>
            </a:r>
            <a:r>
              <a:rPr lang="es-MX" sz="2800" dirty="0" smtClean="0">
                <a:latin typeface="Arial" pitchFamily="34" charset="0"/>
                <a:cs typeface="Arial" pitchFamily="34" charset="0"/>
              </a:rPr>
              <a:t> </a:t>
            </a:r>
            <a:endParaRPr lang="es-MX" sz="2800" b="1" dirty="0" smtClean="0">
              <a:latin typeface="Arial" pitchFamily="34" charset="0"/>
              <a:cs typeface="Arial" pitchFamily="34" charset="0"/>
            </a:endParaRPr>
          </a:p>
          <a:p>
            <a:pPr algn="just"/>
            <a:endParaRPr lang="es-MX" sz="2800" b="1" dirty="0" smtClean="0">
              <a:latin typeface="Arial" pitchFamily="34" charset="0"/>
              <a:cs typeface="Arial" pitchFamily="34" charset="0"/>
            </a:endParaRPr>
          </a:p>
          <a:p>
            <a:pPr algn="just"/>
            <a:r>
              <a:rPr lang="es-MX" sz="2800" b="1" dirty="0" smtClean="0">
                <a:latin typeface="Arial" pitchFamily="34" charset="0"/>
                <a:cs typeface="Arial" pitchFamily="34" charset="0"/>
              </a:rPr>
              <a:t>UNIDAD II: </a:t>
            </a:r>
            <a:r>
              <a:rPr lang="es-ES" sz="2800" b="1" dirty="0" smtClean="0"/>
              <a:t>Sociedades mercantiles.</a:t>
            </a:r>
            <a:endParaRPr lang="es-MX" sz="2800" b="1" dirty="0"/>
          </a:p>
          <a:p>
            <a:pPr algn="just"/>
            <a:endParaRPr lang="es-MX" sz="2800" b="1" dirty="0">
              <a:latin typeface="Arial" pitchFamily="34" charset="0"/>
              <a:cs typeface="Arial" pitchFamily="34" charset="0"/>
            </a:endParaRPr>
          </a:p>
          <a:p>
            <a:pPr algn="just"/>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r>
              <a:rPr lang="es-ES" sz="2800" dirty="0"/>
              <a:t> Analizar la concepción  legal de las Sociedades Mercantiles, así como la concepción de los juristas e interpretación de la Ley, a fin de determinar el ámbito de aplicación del Derecho Mercantil</a:t>
            </a:r>
            <a:r>
              <a:rPr lang="es-ES" sz="2800" dirty="0" smtClean="0"/>
              <a:t>.</a:t>
            </a: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1521" y="116633"/>
            <a:ext cx="8568952" cy="5139869"/>
          </a:xfrm>
          <a:prstGeom prst="rect">
            <a:avLst/>
          </a:prstGeom>
          <a:noFill/>
        </p:spPr>
        <p:txBody>
          <a:bodyPr wrap="square" rtlCol="0">
            <a:spAutoFit/>
          </a:bodyPr>
          <a:lstStyle/>
          <a:p>
            <a:endParaRPr lang="es-MX" sz="2800" b="1" dirty="0" smtClean="0">
              <a:latin typeface="Arial" pitchFamily="34" charset="0"/>
              <a:cs typeface="Arial" pitchFamily="34" charset="0"/>
            </a:endParaRPr>
          </a:p>
          <a:p>
            <a:r>
              <a:rPr lang="es-MX" sz="2800" b="1" dirty="0" smtClean="0">
                <a:latin typeface="Arial" pitchFamily="34" charset="0"/>
                <a:cs typeface="Arial" pitchFamily="34" charset="0"/>
              </a:rPr>
              <a:t>Tema: Sociedad de responsabilidad limitada.</a:t>
            </a:r>
          </a:p>
          <a:p>
            <a:endParaRPr lang="es-MX" sz="2800" b="1" dirty="0">
              <a:latin typeface="Arial" pitchFamily="34" charset="0"/>
              <a:cs typeface="Arial" pitchFamily="34" charset="0"/>
            </a:endParaRPr>
          </a:p>
          <a:p>
            <a:pPr algn="ctr"/>
            <a:r>
              <a:rPr lang="es-MX" sz="2800" b="1" dirty="0" smtClean="0">
                <a:latin typeface="Arial" pitchFamily="34" charset="0"/>
                <a:cs typeface="Arial" pitchFamily="34" charset="0"/>
              </a:rPr>
              <a:t>Introducción:</a:t>
            </a:r>
          </a:p>
          <a:p>
            <a:pPr algn="ctr"/>
            <a:endParaRPr lang="es-MX" sz="2800" b="1" dirty="0">
              <a:latin typeface="Arial" pitchFamily="34" charset="0"/>
              <a:cs typeface="Arial" pitchFamily="34" charset="0"/>
            </a:endParaRPr>
          </a:p>
          <a:p>
            <a:pPr algn="just"/>
            <a:endParaRPr lang="es-MX" sz="2800" dirty="0" smtClean="0">
              <a:latin typeface="Arial" pitchFamily="34" charset="0"/>
              <a:cs typeface="Arial" pitchFamily="34" charset="0"/>
            </a:endParaRPr>
          </a:p>
          <a:p>
            <a:pPr algn="just"/>
            <a:r>
              <a:rPr lang="es-MX" sz="2000" dirty="0" smtClean="0">
                <a:latin typeface="Arial" pitchFamily="34" charset="0"/>
                <a:cs typeface="Arial" pitchFamily="34" charset="0"/>
              </a:rPr>
              <a:t>La sociedad de responsabilidad limitada se constituye con mínimo dos socios y máximo 50 socios y ellos se obligan solo hasta el monto del pago de sus aportaciones.</a:t>
            </a:r>
          </a:p>
          <a:p>
            <a:pPr algn="just"/>
            <a:endParaRPr lang="es-MX" sz="2000" dirty="0">
              <a:latin typeface="Arial" pitchFamily="34" charset="0"/>
              <a:cs typeface="Arial" pitchFamily="34" charset="0"/>
            </a:endParaRPr>
          </a:p>
          <a:p>
            <a:pPr algn="just"/>
            <a:r>
              <a:rPr lang="es-MX" sz="2000" dirty="0" smtClean="0">
                <a:latin typeface="Arial" pitchFamily="34" charset="0"/>
                <a:cs typeface="Arial" pitchFamily="34" charset="0"/>
              </a:rPr>
              <a:t>Su nombre se forma con una razón social o bajo una denominación social, y posteriormente se agrega la leyenda “Sociedad de responsabilidad limitada” o S.R.L.”, en caso de omisión los socios se obligan de manera solidaria, subsidiaria e ilimitadamente.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188640"/>
            <a:ext cx="8229600" cy="1143000"/>
          </a:xfrm>
        </p:spPr>
        <p:txBody>
          <a:bodyPr>
            <a:normAutofit fontScale="90000"/>
          </a:bodyPr>
          <a:lstStyle/>
          <a:p>
            <a:pPr algn="ctr"/>
            <a:r>
              <a:rPr lang="es-MX" dirty="0" smtClean="0">
                <a:latin typeface="Arial" panose="020B0604020202020204" pitchFamily="34" charset="0"/>
                <a:cs typeface="Arial" panose="020B0604020202020204" pitchFamily="34" charset="0"/>
              </a:rPr>
              <a:t>Antecedentes históricos en México</a:t>
            </a:r>
            <a:endParaRPr lang="es-MX" dirty="0">
              <a:latin typeface="Arial" panose="020B0604020202020204" pitchFamily="34" charset="0"/>
              <a:cs typeface="Arial" panose="020B0604020202020204" pitchFamily="34" charset="0"/>
            </a:endParaRP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3036619014"/>
              </p:ext>
            </p:extLst>
          </p:nvPr>
        </p:nvGraphicFramePr>
        <p:xfrm>
          <a:off x="827584" y="2060848"/>
          <a:ext cx="7521575" cy="3579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93914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MX" sz="4000" dirty="0" smtClean="0">
                <a:latin typeface="Arial" panose="020B0604020202020204" pitchFamily="34" charset="0"/>
                <a:cs typeface="Arial" panose="020B0604020202020204" pitchFamily="34" charset="0"/>
              </a:rPr>
              <a:t>Concepto.</a:t>
            </a:r>
            <a:endParaRPr lang="es-MX" sz="4000" dirty="0">
              <a:latin typeface="Arial" panose="020B0604020202020204" pitchFamily="34" charset="0"/>
              <a:cs typeface="Arial" panose="020B0604020202020204" pitchFamily="34" charset="0"/>
            </a:endParaRPr>
          </a:p>
        </p:txBody>
      </p:sp>
      <p:sp>
        <p:nvSpPr>
          <p:cNvPr id="4" name="3 Nube"/>
          <p:cNvSpPr/>
          <p:nvPr/>
        </p:nvSpPr>
        <p:spPr>
          <a:xfrm>
            <a:off x="1187624" y="1628800"/>
            <a:ext cx="6624736" cy="4104456"/>
          </a:xfrm>
          <a:prstGeom prst="cloud">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s-MX" b="1" dirty="0" smtClean="0"/>
          </a:p>
          <a:p>
            <a:pPr algn="just"/>
            <a:r>
              <a:rPr lang="es-MX" b="1" dirty="0" smtClean="0">
                <a:latin typeface="Arial" panose="020B0604020202020204" pitchFamily="34" charset="0"/>
                <a:cs typeface="Arial" panose="020B0604020202020204" pitchFamily="34" charset="0"/>
              </a:rPr>
              <a:t>Es </a:t>
            </a:r>
            <a:r>
              <a:rPr lang="es-MX" b="1" dirty="0">
                <a:latin typeface="Arial" panose="020B0604020202020204" pitchFamily="34" charset="0"/>
                <a:cs typeface="Arial" panose="020B0604020202020204" pitchFamily="34" charset="0"/>
              </a:rPr>
              <a:t>la que se constituye entre socios que solamente están obligados al pago de sus aportaciones, </a:t>
            </a:r>
            <a:r>
              <a:rPr lang="es-MX" b="1" dirty="0" smtClean="0">
                <a:latin typeface="Arial" panose="020B0604020202020204" pitchFamily="34" charset="0"/>
                <a:cs typeface="Arial" panose="020B0604020202020204" pitchFamily="34" charset="0"/>
              </a:rPr>
              <a:t>y el capital está dividido en </a:t>
            </a:r>
            <a:r>
              <a:rPr lang="es-MX" b="1" dirty="0">
                <a:latin typeface="Arial" panose="020B0604020202020204" pitchFamily="34" charset="0"/>
                <a:cs typeface="Arial" panose="020B0604020202020204" pitchFamily="34" charset="0"/>
              </a:rPr>
              <a:t>partes sociales </a:t>
            </a:r>
            <a:r>
              <a:rPr lang="es-MX" b="1" dirty="0" smtClean="0">
                <a:latin typeface="Arial" panose="020B0604020202020204" pitchFamily="34" charset="0"/>
                <a:cs typeface="Arial" panose="020B0604020202020204" pitchFamily="34" charset="0"/>
              </a:rPr>
              <a:t>que no pueden </a:t>
            </a:r>
            <a:r>
              <a:rPr lang="es-MX" b="1" dirty="0">
                <a:latin typeface="Arial" panose="020B0604020202020204" pitchFamily="34" charset="0"/>
                <a:cs typeface="Arial" panose="020B0604020202020204" pitchFamily="34" charset="0"/>
              </a:rPr>
              <a:t>estar representadas por títulos negociables, a la orden o al portador, pues sólo serán cedibles en los casos y con los requisitos que establece la presente Ley. </a:t>
            </a:r>
          </a:p>
        </p:txBody>
      </p:sp>
    </p:spTree>
    <p:extLst>
      <p:ext uri="{BB962C8B-B14F-4D97-AF65-F5344CB8AC3E}">
        <p14:creationId xmlns:p14="http://schemas.microsoft.com/office/powerpoint/2010/main" val="22896090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65820" y="620688"/>
            <a:ext cx="7740860" cy="758984"/>
          </a:xfrm>
        </p:spPr>
        <p:txBody>
          <a:bodyPr>
            <a:noAutofit/>
          </a:bodyPr>
          <a:lstStyle/>
          <a:p>
            <a:pPr algn="just"/>
            <a:r>
              <a:rPr lang="es-MX" sz="3200" dirty="0" smtClean="0">
                <a:latin typeface="Arial" panose="020B0604020202020204" pitchFamily="34" charset="0"/>
                <a:cs typeface="Arial" panose="020B0604020202020204" pitchFamily="34" charset="0"/>
              </a:rPr>
              <a:t>Nombre de la sociedad de responsabilidad limitada.</a:t>
            </a:r>
            <a:endParaRPr lang="es-MX" sz="3200" dirty="0">
              <a:latin typeface="Arial" panose="020B0604020202020204" pitchFamily="34" charset="0"/>
              <a:cs typeface="Arial" panose="020B0604020202020204" pitchFamily="34" charset="0"/>
            </a:endParaRPr>
          </a:p>
        </p:txBody>
      </p:sp>
      <p:sp>
        <p:nvSpPr>
          <p:cNvPr id="3" name="2 Marcador de contenido"/>
          <p:cNvSpPr>
            <a:spLocks noGrp="1"/>
          </p:cNvSpPr>
          <p:nvPr>
            <p:ph idx="1"/>
          </p:nvPr>
        </p:nvSpPr>
        <p:spPr>
          <a:xfrm>
            <a:off x="733211" y="1700808"/>
            <a:ext cx="7992888" cy="4464496"/>
          </a:xfrm>
        </p:spPr>
        <p:txBody>
          <a:bodyPr>
            <a:normAutofit/>
          </a:bodyPr>
          <a:lstStyle/>
          <a:p>
            <a:pPr algn="just"/>
            <a:r>
              <a:rPr lang="es-MX" b="0" dirty="0" smtClean="0"/>
              <a:t>      </a:t>
            </a:r>
          </a:p>
          <a:p>
            <a:pPr algn="just"/>
            <a:endParaRPr lang="es-MX" b="0" dirty="0"/>
          </a:p>
          <a:p>
            <a:pPr algn="just"/>
            <a:endParaRPr lang="es-MX" b="0" dirty="0" smtClean="0"/>
          </a:p>
          <a:p>
            <a:pPr algn="just"/>
            <a:endParaRPr lang="es-MX" b="0" dirty="0"/>
          </a:p>
          <a:p>
            <a:pPr algn="just"/>
            <a:endParaRPr lang="es-MX" b="0" dirty="0" smtClean="0"/>
          </a:p>
          <a:p>
            <a:pPr algn="just"/>
            <a:endParaRPr lang="es-MX" b="0" dirty="0"/>
          </a:p>
          <a:p>
            <a:pPr algn="just"/>
            <a:endParaRPr lang="es-MX" b="0" dirty="0" smtClean="0"/>
          </a:p>
          <a:p>
            <a:pPr algn="just"/>
            <a:endParaRPr lang="es-MX" b="0" dirty="0" smtClean="0"/>
          </a:p>
          <a:p>
            <a:pPr algn="just"/>
            <a:endParaRPr lang="es-MX" b="0" dirty="0"/>
          </a:p>
          <a:p>
            <a:pPr marL="0" indent="0" algn="just">
              <a:buNone/>
            </a:pPr>
            <a:endParaRPr lang="es-MX" b="0" dirty="0" smtClean="0"/>
          </a:p>
          <a:p>
            <a:pPr algn="just"/>
            <a:endParaRPr lang="es-MX" b="0" dirty="0"/>
          </a:p>
        </p:txBody>
      </p:sp>
      <p:sp>
        <p:nvSpPr>
          <p:cNvPr id="4" name="3 Nube"/>
          <p:cNvSpPr/>
          <p:nvPr/>
        </p:nvSpPr>
        <p:spPr>
          <a:xfrm>
            <a:off x="1043608" y="1998694"/>
            <a:ext cx="2736304" cy="1224136"/>
          </a:xfrm>
          <a:prstGeom prst="cloud">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t>Denominación.</a:t>
            </a:r>
            <a:endParaRPr lang="es-MX" b="1" dirty="0"/>
          </a:p>
        </p:txBody>
      </p:sp>
      <p:sp>
        <p:nvSpPr>
          <p:cNvPr id="5" name="4 Nube"/>
          <p:cNvSpPr/>
          <p:nvPr/>
        </p:nvSpPr>
        <p:spPr>
          <a:xfrm>
            <a:off x="5868144" y="2022670"/>
            <a:ext cx="2448272" cy="1382452"/>
          </a:xfrm>
          <a:prstGeom prst="cloud">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t>Razón Social</a:t>
            </a:r>
            <a:endParaRPr lang="es-MX" b="1" dirty="0"/>
          </a:p>
        </p:txBody>
      </p:sp>
      <p:sp>
        <p:nvSpPr>
          <p:cNvPr id="6" name="5 Flecha abajo"/>
          <p:cNvSpPr/>
          <p:nvPr/>
        </p:nvSpPr>
        <p:spPr>
          <a:xfrm>
            <a:off x="7058546" y="3497592"/>
            <a:ext cx="242316"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6 Explosión 1"/>
          <p:cNvSpPr/>
          <p:nvPr/>
        </p:nvSpPr>
        <p:spPr>
          <a:xfrm>
            <a:off x="6038452" y="3899354"/>
            <a:ext cx="2592288" cy="1515584"/>
          </a:xfrm>
          <a:prstGeom prst="irregularSeal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smtClean="0"/>
              <a:t>Nombre de uno o más socios</a:t>
            </a:r>
            <a:endParaRPr lang="es-MX" sz="1400" b="1" dirty="0"/>
          </a:p>
        </p:txBody>
      </p:sp>
      <p:sp>
        <p:nvSpPr>
          <p:cNvPr id="8" name="7 Cruz"/>
          <p:cNvSpPr/>
          <p:nvPr/>
        </p:nvSpPr>
        <p:spPr>
          <a:xfrm>
            <a:off x="3491880" y="3222830"/>
            <a:ext cx="2376264" cy="2107076"/>
          </a:xfrm>
          <a:prstGeom prst="plus">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smtClean="0"/>
              <a:t>“Sociedad de Responsabilidad Limitada”</a:t>
            </a:r>
          </a:p>
          <a:p>
            <a:pPr algn="ctr"/>
            <a:r>
              <a:rPr lang="es-MX" sz="1400" b="1" dirty="0" smtClean="0"/>
              <a:t>O S.R.L.</a:t>
            </a:r>
            <a:endParaRPr lang="es-MX" sz="1400" b="1" dirty="0"/>
          </a:p>
        </p:txBody>
      </p:sp>
      <p:sp>
        <p:nvSpPr>
          <p:cNvPr id="9" name="8 Explosión 1"/>
          <p:cNvSpPr/>
          <p:nvPr/>
        </p:nvSpPr>
        <p:spPr>
          <a:xfrm>
            <a:off x="665820" y="3252990"/>
            <a:ext cx="2843808" cy="2808312"/>
          </a:xfrm>
          <a:prstGeom prst="irregularSeal1">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smtClean="0"/>
              <a:t>Omisión de S.R.L: modo </a:t>
            </a:r>
            <a:r>
              <a:rPr lang="es-MX" sz="1400" b="1" dirty="0"/>
              <a:t>subsidiario, ilimitada y solidariamente </a:t>
            </a:r>
          </a:p>
        </p:txBody>
      </p:sp>
    </p:spTree>
    <p:extLst>
      <p:ext uri="{BB962C8B-B14F-4D97-AF65-F5344CB8AC3E}">
        <p14:creationId xmlns:p14="http://schemas.microsoft.com/office/powerpoint/2010/main" val="41639951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506</TotalTime>
  <Words>1197</Words>
  <Application>Microsoft Office PowerPoint</Application>
  <PresentationFormat>Presentación en pantalla (4:3)</PresentationFormat>
  <Paragraphs>109</Paragraphs>
  <Slides>24</Slides>
  <Notes>0</Notes>
  <HiddenSlides>0</HiddenSlides>
  <MMClips>0</MMClips>
  <ScaleCrop>false</ScaleCrop>
  <HeadingPairs>
    <vt:vector size="4" baseType="variant">
      <vt:variant>
        <vt:lpstr>Tema</vt:lpstr>
      </vt:variant>
      <vt:variant>
        <vt:i4>1</vt:i4>
      </vt:variant>
      <vt:variant>
        <vt:lpstr>Títulos de diapositiva</vt:lpstr>
      </vt:variant>
      <vt:variant>
        <vt:i4>24</vt:i4>
      </vt:variant>
    </vt:vector>
  </HeadingPairs>
  <TitlesOfParts>
    <vt:vector size="25" baseType="lpstr">
      <vt:lpstr>Tema de Office</vt:lpstr>
      <vt:lpstr>Presentación de PowerPoint</vt:lpstr>
      <vt:lpstr>Presentación de PowerPoint</vt:lpstr>
      <vt:lpstr>Abstract </vt:lpstr>
      <vt:lpstr> Objetivo general:  </vt:lpstr>
      <vt:lpstr>Presentación de PowerPoint</vt:lpstr>
      <vt:lpstr>Presentación de PowerPoint</vt:lpstr>
      <vt:lpstr>Antecedentes históricos en México</vt:lpstr>
      <vt:lpstr>Concepto.</vt:lpstr>
      <vt:lpstr>Nombre de la sociedad de responsabilidad limitada.</vt:lpstr>
      <vt:lpstr>Nombre de persona extraña a la sociedad.</vt:lpstr>
      <vt:lpstr>socios</vt:lpstr>
      <vt:lpstr>Capital</vt:lpstr>
      <vt:lpstr>Parte social</vt:lpstr>
      <vt:lpstr>Transmisión  de la parte social</vt:lpstr>
      <vt:lpstr>Cesión de partes sociales.</vt:lpstr>
      <vt:lpstr>Transmisión por herencia</vt:lpstr>
      <vt:lpstr>Partes sociales.</vt:lpstr>
      <vt:lpstr>Aumento del capital</vt:lpstr>
      <vt:lpstr>Administración </vt:lpstr>
      <vt:lpstr>Asamblea de los socios </vt:lpstr>
      <vt:lpstr>Consejo de vigilancia</vt:lpstr>
      <vt:lpstr>Presentación de PowerPoint</vt:lpstr>
      <vt:lpstr>Rescisión de un socio</vt:lpstr>
      <vt:lpstr>Bibliografía del tema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Rosa Ortiz</cp:lastModifiedBy>
  <cp:revision>38</cp:revision>
  <dcterms:created xsi:type="dcterms:W3CDTF">2012-08-07T16:35:15Z</dcterms:created>
  <dcterms:modified xsi:type="dcterms:W3CDTF">2014-03-19T18:33:35Z</dcterms:modified>
</cp:coreProperties>
</file>